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8CB814-AFE9-460F-8B23-5B2F8D1FD75D}" v="10" dt="2026-02-07T06:52:33.92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6" autoAdjust="0"/>
    <p:restoredTop sz="94660"/>
  </p:normalViewPr>
  <p:slideViewPr>
    <p:cSldViewPr snapToGrid="0">
      <p:cViewPr varScale="1">
        <p:scale>
          <a:sx n="68" d="100"/>
          <a:sy n="68" d="100"/>
        </p:scale>
        <p:origin x="92" y="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SANAO SUGAMATA" userId="31a1f5da2e07b207" providerId="LiveId" clId="{EDB138B8-9E35-45D3-B62E-DF953A164974}"/>
    <pc:docChg chg="addSld modSld">
      <pc:chgData name="HISANAO SUGAMATA" userId="31a1f5da2e07b207" providerId="LiveId" clId="{EDB138B8-9E35-45D3-B62E-DF953A164974}" dt="2026-02-07T06:55:24.386" v="936" actId="20577"/>
      <pc:docMkLst>
        <pc:docMk/>
      </pc:docMkLst>
      <pc:sldChg chg="addSp modSp new mod">
        <pc:chgData name="HISANAO SUGAMATA" userId="31a1f5da2e07b207" providerId="LiveId" clId="{EDB138B8-9E35-45D3-B62E-DF953A164974}" dt="2026-02-07T06:14:38.616" v="406" actId="1076"/>
        <pc:sldMkLst>
          <pc:docMk/>
          <pc:sldMk cId="651873306" sldId="258"/>
        </pc:sldMkLst>
        <pc:spChg chg="add mod">
          <ac:chgData name="HISANAO SUGAMATA" userId="31a1f5da2e07b207" providerId="LiveId" clId="{EDB138B8-9E35-45D3-B62E-DF953A164974}" dt="2026-02-07T06:04:17.755" v="164" actId="14100"/>
          <ac:spMkLst>
            <pc:docMk/>
            <pc:sldMk cId="651873306" sldId="258"/>
            <ac:spMk id="2" creationId="{809B2367-3E82-1671-2CB0-E121DE8EF301}"/>
          </ac:spMkLst>
        </pc:spChg>
        <pc:spChg chg="add mod">
          <ac:chgData name="HISANAO SUGAMATA" userId="31a1f5da2e07b207" providerId="LiveId" clId="{EDB138B8-9E35-45D3-B62E-DF953A164974}" dt="2026-02-07T06:06:39.415" v="204" actId="20577"/>
          <ac:spMkLst>
            <pc:docMk/>
            <pc:sldMk cId="651873306" sldId="258"/>
            <ac:spMk id="3" creationId="{A7E08A2B-C029-B17D-10EB-E0AF281DB597}"/>
          </ac:spMkLst>
        </pc:spChg>
        <pc:spChg chg="add mod">
          <ac:chgData name="HISANAO SUGAMATA" userId="31a1f5da2e07b207" providerId="LiveId" clId="{EDB138B8-9E35-45D3-B62E-DF953A164974}" dt="2026-02-07T06:05:37.269" v="177" actId="255"/>
          <ac:spMkLst>
            <pc:docMk/>
            <pc:sldMk cId="651873306" sldId="258"/>
            <ac:spMk id="4" creationId="{CB446B09-9547-1C14-5C8B-40EBC2DBE512}"/>
          </ac:spMkLst>
        </pc:spChg>
        <pc:spChg chg="add mod">
          <ac:chgData name="HISANAO SUGAMATA" userId="31a1f5da2e07b207" providerId="LiveId" clId="{EDB138B8-9E35-45D3-B62E-DF953A164974}" dt="2026-02-07T06:11:20.527" v="355" actId="20577"/>
          <ac:spMkLst>
            <pc:docMk/>
            <pc:sldMk cId="651873306" sldId="258"/>
            <ac:spMk id="5" creationId="{B07DF029-3329-E3F8-D33A-1BA92EFD2FDA}"/>
          </ac:spMkLst>
        </pc:spChg>
        <pc:spChg chg="add mod">
          <ac:chgData name="HISANAO SUGAMATA" userId="31a1f5da2e07b207" providerId="LiveId" clId="{EDB138B8-9E35-45D3-B62E-DF953A164974}" dt="2026-02-07T06:12:49.629" v="356" actId="14100"/>
          <ac:spMkLst>
            <pc:docMk/>
            <pc:sldMk cId="651873306" sldId="258"/>
            <ac:spMk id="6" creationId="{EDA89D83-4134-45F3-2A2D-102000A3E65B}"/>
          </ac:spMkLst>
        </pc:spChg>
        <pc:spChg chg="add mod">
          <ac:chgData name="HISANAO SUGAMATA" userId="31a1f5da2e07b207" providerId="LiveId" clId="{EDB138B8-9E35-45D3-B62E-DF953A164974}" dt="2026-02-07T06:12:56.018" v="357" actId="1076"/>
          <ac:spMkLst>
            <pc:docMk/>
            <pc:sldMk cId="651873306" sldId="258"/>
            <ac:spMk id="7" creationId="{08708310-BCB8-6AD0-A430-8D07CAC56329}"/>
          </ac:spMkLst>
        </pc:spChg>
        <pc:spChg chg="add mod">
          <ac:chgData name="HISANAO SUGAMATA" userId="31a1f5da2e07b207" providerId="LiveId" clId="{EDB138B8-9E35-45D3-B62E-DF953A164974}" dt="2026-02-07T06:13:42.821" v="359" actId="207"/>
          <ac:spMkLst>
            <pc:docMk/>
            <pc:sldMk cId="651873306" sldId="258"/>
            <ac:spMk id="8" creationId="{507DA3FF-D83A-A077-D0C3-00120C848002}"/>
          </ac:spMkLst>
        </pc:spChg>
        <pc:spChg chg="add mod">
          <ac:chgData name="HISANAO SUGAMATA" userId="31a1f5da2e07b207" providerId="LiveId" clId="{EDB138B8-9E35-45D3-B62E-DF953A164974}" dt="2026-02-07T06:14:38.616" v="406" actId="1076"/>
          <ac:spMkLst>
            <pc:docMk/>
            <pc:sldMk cId="651873306" sldId="258"/>
            <ac:spMk id="9" creationId="{FFC94BEA-9EAA-355A-67DD-25986DF994CE}"/>
          </ac:spMkLst>
        </pc:spChg>
      </pc:sldChg>
      <pc:sldChg chg="addSp modSp new mod">
        <pc:chgData name="HISANAO SUGAMATA" userId="31a1f5da2e07b207" providerId="LiveId" clId="{EDB138B8-9E35-45D3-B62E-DF953A164974}" dt="2026-02-07T06:55:24.386" v="936" actId="20577"/>
        <pc:sldMkLst>
          <pc:docMk/>
          <pc:sldMk cId="1936260844" sldId="259"/>
        </pc:sldMkLst>
        <pc:spChg chg="add mod">
          <ac:chgData name="HISANAO SUGAMATA" userId="31a1f5da2e07b207" providerId="LiveId" clId="{EDB138B8-9E35-45D3-B62E-DF953A164974}" dt="2026-02-07T06:55:24.386" v="936" actId="20577"/>
          <ac:spMkLst>
            <pc:docMk/>
            <pc:sldMk cId="1936260844" sldId="259"/>
            <ac:spMk id="2" creationId="{E109D66E-0465-B8D7-92FE-F5D41A614652}"/>
          </ac:spMkLst>
        </pc:spChg>
      </pc:sldChg>
      <pc:sldChg chg="addSp modSp new mod">
        <pc:chgData name="HISANAO SUGAMATA" userId="31a1f5da2e07b207" providerId="LiveId" clId="{EDB138B8-9E35-45D3-B62E-DF953A164974}" dt="2026-02-07T06:42:54.505" v="716" actId="1076"/>
        <pc:sldMkLst>
          <pc:docMk/>
          <pc:sldMk cId="701353715" sldId="260"/>
        </pc:sldMkLst>
        <pc:spChg chg="add mod">
          <ac:chgData name="HISANAO SUGAMATA" userId="31a1f5da2e07b207" providerId="LiveId" clId="{EDB138B8-9E35-45D3-B62E-DF953A164974}" dt="2026-02-07T06:42:54.505" v="716" actId="1076"/>
          <ac:spMkLst>
            <pc:docMk/>
            <pc:sldMk cId="701353715" sldId="260"/>
            <ac:spMk id="3" creationId="{B90BB25D-DA05-F2F3-A66B-EC4166A31B47}"/>
          </ac:spMkLst>
        </pc:spChg>
      </pc:sldChg>
      <pc:sldChg chg="addSp modSp new mod">
        <pc:chgData name="HISANAO SUGAMATA" userId="31a1f5da2e07b207" providerId="LiveId" clId="{EDB138B8-9E35-45D3-B62E-DF953A164974}" dt="2026-02-07T06:53:25.803" v="877" actId="115"/>
        <pc:sldMkLst>
          <pc:docMk/>
          <pc:sldMk cId="887220186" sldId="261"/>
        </pc:sldMkLst>
        <pc:spChg chg="add mod">
          <ac:chgData name="HISANAO SUGAMATA" userId="31a1f5da2e07b207" providerId="LiveId" clId="{EDB138B8-9E35-45D3-B62E-DF953A164974}" dt="2026-02-07T06:48:23.027" v="811" actId="6549"/>
          <ac:spMkLst>
            <pc:docMk/>
            <pc:sldMk cId="887220186" sldId="261"/>
            <ac:spMk id="3" creationId="{1F59CDDB-A3B9-1FF3-30FC-A3BAC6AEE0E0}"/>
          </ac:spMkLst>
        </pc:spChg>
        <pc:spChg chg="add mod">
          <ac:chgData name="HISANAO SUGAMATA" userId="31a1f5da2e07b207" providerId="LiveId" clId="{EDB138B8-9E35-45D3-B62E-DF953A164974}" dt="2026-02-07T06:48:03.454" v="782" actId="115"/>
          <ac:spMkLst>
            <pc:docMk/>
            <pc:sldMk cId="887220186" sldId="261"/>
            <ac:spMk id="4" creationId="{4F1E2C31-7248-078A-9349-31F5E110C103}"/>
          </ac:spMkLst>
        </pc:spChg>
        <pc:spChg chg="add mod">
          <ac:chgData name="HISANAO SUGAMATA" userId="31a1f5da2e07b207" providerId="LiveId" clId="{EDB138B8-9E35-45D3-B62E-DF953A164974}" dt="2026-02-07T06:52:23.181" v="838" actId="1076"/>
          <ac:spMkLst>
            <pc:docMk/>
            <pc:sldMk cId="887220186" sldId="261"/>
            <ac:spMk id="5" creationId="{75305383-8656-9D53-4204-E5B4D39A6677}"/>
          </ac:spMkLst>
        </pc:spChg>
        <pc:spChg chg="add mod">
          <ac:chgData name="HISANAO SUGAMATA" userId="31a1f5da2e07b207" providerId="LiveId" clId="{EDB138B8-9E35-45D3-B62E-DF953A164974}" dt="2026-02-07T06:53:25.803" v="877" actId="115"/>
          <ac:spMkLst>
            <pc:docMk/>
            <pc:sldMk cId="887220186" sldId="261"/>
            <ac:spMk id="6" creationId="{BCAD22E3-251A-C22A-7C7B-3082CD2FE19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B478135-61C2-7F84-3FAF-D9CF6764EDF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D49EF98-94D5-6A25-80DB-B2EB031E7F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594A0FB-27B6-6C3F-FAFC-5861B732FA04}"/>
              </a:ext>
            </a:extLst>
          </p:cNvPr>
          <p:cNvSpPr>
            <a:spLocks noGrp="1"/>
          </p:cNvSpPr>
          <p:nvPr>
            <p:ph type="dt" sz="half" idx="10"/>
          </p:nvPr>
        </p:nvSpPr>
        <p:spPr/>
        <p:txBody>
          <a:bodyPr/>
          <a:lstStyle/>
          <a:p>
            <a:fld id="{8927488F-0A2E-4828-BFC8-0CD47275549D}" type="datetimeFigureOut">
              <a:rPr kumimoji="1" lang="ja-JP" altLang="en-US" smtClean="0"/>
              <a:t>2026/2/11</a:t>
            </a:fld>
            <a:endParaRPr kumimoji="1" lang="ja-JP" altLang="en-US"/>
          </a:p>
        </p:txBody>
      </p:sp>
      <p:sp>
        <p:nvSpPr>
          <p:cNvPr id="5" name="フッター プレースホルダー 4">
            <a:extLst>
              <a:ext uri="{FF2B5EF4-FFF2-40B4-BE49-F238E27FC236}">
                <a16:creationId xmlns:a16="http://schemas.microsoft.com/office/drawing/2014/main" id="{DC513193-9794-0394-8625-1E64929FEDA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9E66162-38E2-5C69-5DD2-B60E6ED91BB5}"/>
              </a:ext>
            </a:extLst>
          </p:cNvPr>
          <p:cNvSpPr>
            <a:spLocks noGrp="1"/>
          </p:cNvSpPr>
          <p:nvPr>
            <p:ph type="sldNum" sz="quarter" idx="12"/>
          </p:nvPr>
        </p:nvSpPr>
        <p:spPr/>
        <p:txBody>
          <a:body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19127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2610E6-6C56-5539-F300-0869107ED4D2}"/>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EBEE8CC-FDC7-EA2F-C0A7-2AFA5626186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AFBCE86-B16D-E12B-DB59-F40CB80BAA2C}"/>
              </a:ext>
            </a:extLst>
          </p:cNvPr>
          <p:cNvSpPr>
            <a:spLocks noGrp="1"/>
          </p:cNvSpPr>
          <p:nvPr>
            <p:ph type="dt" sz="half" idx="10"/>
          </p:nvPr>
        </p:nvSpPr>
        <p:spPr/>
        <p:txBody>
          <a:bodyPr/>
          <a:lstStyle/>
          <a:p>
            <a:fld id="{8927488F-0A2E-4828-BFC8-0CD47275549D}" type="datetimeFigureOut">
              <a:rPr kumimoji="1" lang="ja-JP" altLang="en-US" smtClean="0"/>
              <a:t>2026/2/11</a:t>
            </a:fld>
            <a:endParaRPr kumimoji="1" lang="ja-JP" altLang="en-US"/>
          </a:p>
        </p:txBody>
      </p:sp>
      <p:sp>
        <p:nvSpPr>
          <p:cNvPr id="5" name="フッター プレースホルダー 4">
            <a:extLst>
              <a:ext uri="{FF2B5EF4-FFF2-40B4-BE49-F238E27FC236}">
                <a16:creationId xmlns:a16="http://schemas.microsoft.com/office/drawing/2014/main" id="{B1F15163-1594-5BD3-A9EE-A4D97D86296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1489F5D-F564-4A89-F80E-95685E6CB310}"/>
              </a:ext>
            </a:extLst>
          </p:cNvPr>
          <p:cNvSpPr>
            <a:spLocks noGrp="1"/>
          </p:cNvSpPr>
          <p:nvPr>
            <p:ph type="sldNum" sz="quarter" idx="12"/>
          </p:nvPr>
        </p:nvSpPr>
        <p:spPr/>
        <p:txBody>
          <a:body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455733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CB9389B-82EA-1DAF-C148-1E10665150B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A2381D9-7F78-2851-8CDC-8C3D81CDC23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5CBE216-3FE4-2102-C18E-BD296A888BB5}"/>
              </a:ext>
            </a:extLst>
          </p:cNvPr>
          <p:cNvSpPr>
            <a:spLocks noGrp="1"/>
          </p:cNvSpPr>
          <p:nvPr>
            <p:ph type="dt" sz="half" idx="10"/>
          </p:nvPr>
        </p:nvSpPr>
        <p:spPr/>
        <p:txBody>
          <a:bodyPr/>
          <a:lstStyle/>
          <a:p>
            <a:fld id="{8927488F-0A2E-4828-BFC8-0CD47275549D}" type="datetimeFigureOut">
              <a:rPr kumimoji="1" lang="ja-JP" altLang="en-US" smtClean="0"/>
              <a:t>2026/2/11</a:t>
            </a:fld>
            <a:endParaRPr kumimoji="1" lang="ja-JP" altLang="en-US"/>
          </a:p>
        </p:txBody>
      </p:sp>
      <p:sp>
        <p:nvSpPr>
          <p:cNvPr id="5" name="フッター プレースホルダー 4">
            <a:extLst>
              <a:ext uri="{FF2B5EF4-FFF2-40B4-BE49-F238E27FC236}">
                <a16:creationId xmlns:a16="http://schemas.microsoft.com/office/drawing/2014/main" id="{F305528E-FC30-6A73-8100-F355F4CB0B2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08E4410-7831-4252-BED8-5D3A628E767B}"/>
              </a:ext>
            </a:extLst>
          </p:cNvPr>
          <p:cNvSpPr>
            <a:spLocks noGrp="1"/>
          </p:cNvSpPr>
          <p:nvPr>
            <p:ph type="sldNum" sz="quarter" idx="12"/>
          </p:nvPr>
        </p:nvSpPr>
        <p:spPr/>
        <p:txBody>
          <a:body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596979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E04E59-F658-3534-C337-73C42ABD052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BA9480-2DF1-AB53-925E-DBB0397C77A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579B7B7-FBBE-A641-B151-7552BD22A7D4}"/>
              </a:ext>
            </a:extLst>
          </p:cNvPr>
          <p:cNvSpPr>
            <a:spLocks noGrp="1"/>
          </p:cNvSpPr>
          <p:nvPr>
            <p:ph type="dt" sz="half" idx="10"/>
          </p:nvPr>
        </p:nvSpPr>
        <p:spPr/>
        <p:txBody>
          <a:bodyPr/>
          <a:lstStyle/>
          <a:p>
            <a:fld id="{8927488F-0A2E-4828-BFC8-0CD47275549D}" type="datetimeFigureOut">
              <a:rPr kumimoji="1" lang="ja-JP" altLang="en-US" smtClean="0"/>
              <a:t>2026/2/11</a:t>
            </a:fld>
            <a:endParaRPr kumimoji="1" lang="ja-JP" altLang="en-US"/>
          </a:p>
        </p:txBody>
      </p:sp>
      <p:sp>
        <p:nvSpPr>
          <p:cNvPr id="5" name="フッター プレースホルダー 4">
            <a:extLst>
              <a:ext uri="{FF2B5EF4-FFF2-40B4-BE49-F238E27FC236}">
                <a16:creationId xmlns:a16="http://schemas.microsoft.com/office/drawing/2014/main" id="{630263DF-CE41-7B35-C610-224EB8A150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B43B8C-8B9B-576E-14AD-79D6080FB8FE}"/>
              </a:ext>
            </a:extLst>
          </p:cNvPr>
          <p:cNvSpPr>
            <a:spLocks noGrp="1"/>
          </p:cNvSpPr>
          <p:nvPr>
            <p:ph type="sldNum" sz="quarter" idx="12"/>
          </p:nvPr>
        </p:nvSpPr>
        <p:spPr/>
        <p:txBody>
          <a:body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3820441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7F9D89-94E4-C422-2A54-474EF2A0B5A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9C4AB2C-9639-2644-03CA-E964233720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2F68576-E552-E70A-C3CF-7D250DF30870}"/>
              </a:ext>
            </a:extLst>
          </p:cNvPr>
          <p:cNvSpPr>
            <a:spLocks noGrp="1"/>
          </p:cNvSpPr>
          <p:nvPr>
            <p:ph type="dt" sz="half" idx="10"/>
          </p:nvPr>
        </p:nvSpPr>
        <p:spPr/>
        <p:txBody>
          <a:bodyPr/>
          <a:lstStyle/>
          <a:p>
            <a:fld id="{8927488F-0A2E-4828-BFC8-0CD47275549D}" type="datetimeFigureOut">
              <a:rPr kumimoji="1" lang="ja-JP" altLang="en-US" smtClean="0"/>
              <a:t>2026/2/11</a:t>
            </a:fld>
            <a:endParaRPr kumimoji="1" lang="ja-JP" altLang="en-US"/>
          </a:p>
        </p:txBody>
      </p:sp>
      <p:sp>
        <p:nvSpPr>
          <p:cNvPr id="5" name="フッター プレースホルダー 4">
            <a:extLst>
              <a:ext uri="{FF2B5EF4-FFF2-40B4-BE49-F238E27FC236}">
                <a16:creationId xmlns:a16="http://schemas.microsoft.com/office/drawing/2014/main" id="{997C639B-8939-CEEA-1B0B-6ACCDD46AD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095251C-0BB3-3B9D-049B-C22C050107C7}"/>
              </a:ext>
            </a:extLst>
          </p:cNvPr>
          <p:cNvSpPr>
            <a:spLocks noGrp="1"/>
          </p:cNvSpPr>
          <p:nvPr>
            <p:ph type="sldNum" sz="quarter" idx="12"/>
          </p:nvPr>
        </p:nvSpPr>
        <p:spPr/>
        <p:txBody>
          <a:body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1445502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3F50FB-D59B-15F5-E0FC-ECDB92746C3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14527AF-B8A6-6CBE-8BC3-465E92F9D66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84BAD75-E730-0BF4-1318-835388785D3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825F1B5-E98D-ED5B-E57E-6BCB2C49D1F2}"/>
              </a:ext>
            </a:extLst>
          </p:cNvPr>
          <p:cNvSpPr>
            <a:spLocks noGrp="1"/>
          </p:cNvSpPr>
          <p:nvPr>
            <p:ph type="dt" sz="half" idx="10"/>
          </p:nvPr>
        </p:nvSpPr>
        <p:spPr/>
        <p:txBody>
          <a:bodyPr/>
          <a:lstStyle/>
          <a:p>
            <a:fld id="{8927488F-0A2E-4828-BFC8-0CD47275549D}" type="datetimeFigureOut">
              <a:rPr kumimoji="1" lang="ja-JP" altLang="en-US" smtClean="0"/>
              <a:t>2026/2/11</a:t>
            </a:fld>
            <a:endParaRPr kumimoji="1" lang="ja-JP" altLang="en-US"/>
          </a:p>
        </p:txBody>
      </p:sp>
      <p:sp>
        <p:nvSpPr>
          <p:cNvPr id="6" name="フッター プレースホルダー 5">
            <a:extLst>
              <a:ext uri="{FF2B5EF4-FFF2-40B4-BE49-F238E27FC236}">
                <a16:creationId xmlns:a16="http://schemas.microsoft.com/office/drawing/2014/main" id="{466FC01C-DC0B-1A42-0751-D9EDB6BEB7A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EC61DBD-133D-753A-AD06-31C689639164}"/>
              </a:ext>
            </a:extLst>
          </p:cNvPr>
          <p:cNvSpPr>
            <a:spLocks noGrp="1"/>
          </p:cNvSpPr>
          <p:nvPr>
            <p:ph type="sldNum" sz="quarter" idx="12"/>
          </p:nvPr>
        </p:nvSpPr>
        <p:spPr/>
        <p:txBody>
          <a:body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1622687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43A035-C881-6E7D-10C0-B15D586F0D2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302EC1-1046-16FA-9280-D60A06D43D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9F26ADA-2141-42BA-B69A-EE7C758FD5F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5804DFA-711A-FC2D-2A95-14DA0B0ACD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E1312C7B-FA6E-B4EF-0A91-5174844523F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DE2E54D-0A85-CE5D-7D02-39468C10EB96}"/>
              </a:ext>
            </a:extLst>
          </p:cNvPr>
          <p:cNvSpPr>
            <a:spLocks noGrp="1"/>
          </p:cNvSpPr>
          <p:nvPr>
            <p:ph type="dt" sz="half" idx="10"/>
          </p:nvPr>
        </p:nvSpPr>
        <p:spPr/>
        <p:txBody>
          <a:bodyPr/>
          <a:lstStyle/>
          <a:p>
            <a:fld id="{8927488F-0A2E-4828-BFC8-0CD47275549D}" type="datetimeFigureOut">
              <a:rPr kumimoji="1" lang="ja-JP" altLang="en-US" smtClean="0"/>
              <a:t>2026/2/11</a:t>
            </a:fld>
            <a:endParaRPr kumimoji="1" lang="ja-JP" altLang="en-US"/>
          </a:p>
        </p:txBody>
      </p:sp>
      <p:sp>
        <p:nvSpPr>
          <p:cNvPr id="8" name="フッター プレースホルダー 7">
            <a:extLst>
              <a:ext uri="{FF2B5EF4-FFF2-40B4-BE49-F238E27FC236}">
                <a16:creationId xmlns:a16="http://schemas.microsoft.com/office/drawing/2014/main" id="{87E96C39-F604-60FA-077C-48D1E68233A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A5C93B6-405F-2E44-76BC-3473789DC539}"/>
              </a:ext>
            </a:extLst>
          </p:cNvPr>
          <p:cNvSpPr>
            <a:spLocks noGrp="1"/>
          </p:cNvSpPr>
          <p:nvPr>
            <p:ph type="sldNum" sz="quarter" idx="12"/>
          </p:nvPr>
        </p:nvSpPr>
        <p:spPr/>
        <p:txBody>
          <a:body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1144184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CD6010-FA47-1126-5868-B28697F87BD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67CA204-D7CB-F5DB-E4C7-C1E51E06B921}"/>
              </a:ext>
            </a:extLst>
          </p:cNvPr>
          <p:cNvSpPr>
            <a:spLocks noGrp="1"/>
          </p:cNvSpPr>
          <p:nvPr>
            <p:ph type="dt" sz="half" idx="10"/>
          </p:nvPr>
        </p:nvSpPr>
        <p:spPr/>
        <p:txBody>
          <a:bodyPr/>
          <a:lstStyle/>
          <a:p>
            <a:fld id="{8927488F-0A2E-4828-BFC8-0CD47275549D}" type="datetimeFigureOut">
              <a:rPr kumimoji="1" lang="ja-JP" altLang="en-US" smtClean="0"/>
              <a:t>2026/2/11</a:t>
            </a:fld>
            <a:endParaRPr kumimoji="1" lang="ja-JP" altLang="en-US"/>
          </a:p>
        </p:txBody>
      </p:sp>
      <p:sp>
        <p:nvSpPr>
          <p:cNvPr id="4" name="フッター プレースホルダー 3">
            <a:extLst>
              <a:ext uri="{FF2B5EF4-FFF2-40B4-BE49-F238E27FC236}">
                <a16:creationId xmlns:a16="http://schemas.microsoft.com/office/drawing/2014/main" id="{DD226FE8-CE37-042C-7C1F-CB54965625B4}"/>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BBDA62C-5477-6988-C885-0C795A47EBEC}"/>
              </a:ext>
            </a:extLst>
          </p:cNvPr>
          <p:cNvSpPr>
            <a:spLocks noGrp="1"/>
          </p:cNvSpPr>
          <p:nvPr>
            <p:ph type="sldNum" sz="quarter" idx="12"/>
          </p:nvPr>
        </p:nvSpPr>
        <p:spPr/>
        <p:txBody>
          <a:body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2126929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DCB6986-623F-A5B7-0206-CB9DF25A749F}"/>
              </a:ext>
            </a:extLst>
          </p:cNvPr>
          <p:cNvSpPr>
            <a:spLocks noGrp="1"/>
          </p:cNvSpPr>
          <p:nvPr>
            <p:ph type="dt" sz="half" idx="10"/>
          </p:nvPr>
        </p:nvSpPr>
        <p:spPr/>
        <p:txBody>
          <a:bodyPr/>
          <a:lstStyle/>
          <a:p>
            <a:fld id="{8927488F-0A2E-4828-BFC8-0CD47275549D}" type="datetimeFigureOut">
              <a:rPr kumimoji="1" lang="ja-JP" altLang="en-US" smtClean="0"/>
              <a:t>2026/2/11</a:t>
            </a:fld>
            <a:endParaRPr kumimoji="1" lang="ja-JP" altLang="en-US"/>
          </a:p>
        </p:txBody>
      </p:sp>
      <p:sp>
        <p:nvSpPr>
          <p:cNvPr id="3" name="フッター プレースホルダー 2">
            <a:extLst>
              <a:ext uri="{FF2B5EF4-FFF2-40B4-BE49-F238E27FC236}">
                <a16:creationId xmlns:a16="http://schemas.microsoft.com/office/drawing/2014/main" id="{043825AF-425D-D9BA-0083-42D217DE694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DE3BA67-1FBF-6E08-023C-825EE658F835}"/>
              </a:ext>
            </a:extLst>
          </p:cNvPr>
          <p:cNvSpPr>
            <a:spLocks noGrp="1"/>
          </p:cNvSpPr>
          <p:nvPr>
            <p:ph type="sldNum" sz="quarter" idx="12"/>
          </p:nvPr>
        </p:nvSpPr>
        <p:spPr/>
        <p:txBody>
          <a:body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10002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87DA88-17C7-FDB4-4A27-9976A150963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DA0BFFE-533E-B0C2-44C4-806B2C9985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25C196B-D044-1941-70A9-9314C502AA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ADBF9E6-A5CF-6428-9ACF-44586D834FA3}"/>
              </a:ext>
            </a:extLst>
          </p:cNvPr>
          <p:cNvSpPr>
            <a:spLocks noGrp="1"/>
          </p:cNvSpPr>
          <p:nvPr>
            <p:ph type="dt" sz="half" idx="10"/>
          </p:nvPr>
        </p:nvSpPr>
        <p:spPr/>
        <p:txBody>
          <a:bodyPr/>
          <a:lstStyle/>
          <a:p>
            <a:fld id="{8927488F-0A2E-4828-BFC8-0CD47275549D}" type="datetimeFigureOut">
              <a:rPr kumimoji="1" lang="ja-JP" altLang="en-US" smtClean="0"/>
              <a:t>2026/2/11</a:t>
            </a:fld>
            <a:endParaRPr kumimoji="1" lang="ja-JP" altLang="en-US"/>
          </a:p>
        </p:txBody>
      </p:sp>
      <p:sp>
        <p:nvSpPr>
          <p:cNvPr id="6" name="フッター プレースホルダー 5">
            <a:extLst>
              <a:ext uri="{FF2B5EF4-FFF2-40B4-BE49-F238E27FC236}">
                <a16:creationId xmlns:a16="http://schemas.microsoft.com/office/drawing/2014/main" id="{67BD059E-8985-62FF-7F71-69B6DF186C6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395EA22-3274-6AD5-AED2-6D8AC1248F35}"/>
              </a:ext>
            </a:extLst>
          </p:cNvPr>
          <p:cNvSpPr>
            <a:spLocks noGrp="1"/>
          </p:cNvSpPr>
          <p:nvPr>
            <p:ph type="sldNum" sz="quarter" idx="12"/>
          </p:nvPr>
        </p:nvSpPr>
        <p:spPr/>
        <p:txBody>
          <a:body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1775068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B99C26-C23B-0AF8-8761-998F2D06FEE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2EA8A27-708D-B05F-A64E-268A926B5A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AF056A7-5D80-0BC8-4602-D102FDB582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F6C509C-9457-3D3B-4800-01F9E35F7BFC}"/>
              </a:ext>
            </a:extLst>
          </p:cNvPr>
          <p:cNvSpPr>
            <a:spLocks noGrp="1"/>
          </p:cNvSpPr>
          <p:nvPr>
            <p:ph type="dt" sz="half" idx="10"/>
          </p:nvPr>
        </p:nvSpPr>
        <p:spPr/>
        <p:txBody>
          <a:bodyPr/>
          <a:lstStyle/>
          <a:p>
            <a:fld id="{8927488F-0A2E-4828-BFC8-0CD47275549D}" type="datetimeFigureOut">
              <a:rPr kumimoji="1" lang="ja-JP" altLang="en-US" smtClean="0"/>
              <a:t>2026/2/11</a:t>
            </a:fld>
            <a:endParaRPr kumimoji="1" lang="ja-JP" altLang="en-US"/>
          </a:p>
        </p:txBody>
      </p:sp>
      <p:sp>
        <p:nvSpPr>
          <p:cNvPr id="6" name="フッター プレースホルダー 5">
            <a:extLst>
              <a:ext uri="{FF2B5EF4-FFF2-40B4-BE49-F238E27FC236}">
                <a16:creationId xmlns:a16="http://schemas.microsoft.com/office/drawing/2014/main" id="{85A8D43F-6B07-9693-272A-EB1CB8921AF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C3D8722-94C9-D6B5-41C0-E6E762C96F13}"/>
              </a:ext>
            </a:extLst>
          </p:cNvPr>
          <p:cNvSpPr>
            <a:spLocks noGrp="1"/>
          </p:cNvSpPr>
          <p:nvPr>
            <p:ph type="sldNum" sz="quarter" idx="12"/>
          </p:nvPr>
        </p:nvSpPr>
        <p:spPr/>
        <p:txBody>
          <a:body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2177485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CD76B94-10FB-D5B5-C1DC-0667183C9B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27731DA-8E6A-A7A5-7F3D-43C6BAB321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4B6131D-BEE0-6DA6-A357-4A47225C27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27488F-0A2E-4828-BFC8-0CD47275549D}" type="datetimeFigureOut">
              <a:rPr kumimoji="1" lang="ja-JP" altLang="en-US" smtClean="0"/>
              <a:t>2026/2/11</a:t>
            </a:fld>
            <a:endParaRPr kumimoji="1" lang="ja-JP" altLang="en-US"/>
          </a:p>
        </p:txBody>
      </p:sp>
      <p:sp>
        <p:nvSpPr>
          <p:cNvPr id="5" name="フッター プレースホルダー 4">
            <a:extLst>
              <a:ext uri="{FF2B5EF4-FFF2-40B4-BE49-F238E27FC236}">
                <a16:creationId xmlns:a16="http://schemas.microsoft.com/office/drawing/2014/main" id="{53DF7A32-3978-BB6E-69B7-1E21A90594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8B8F5FC-F1E7-A234-6C5B-102B4D17EA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D6019F-8CAC-46AF-8B85-9A0E620B502D}" type="slidenum">
              <a:rPr kumimoji="1" lang="ja-JP" altLang="en-US" smtClean="0"/>
              <a:t>‹#›</a:t>
            </a:fld>
            <a:endParaRPr kumimoji="1" lang="ja-JP" altLang="en-US"/>
          </a:p>
        </p:txBody>
      </p:sp>
    </p:spTree>
    <p:extLst>
      <p:ext uri="{BB962C8B-B14F-4D97-AF65-F5344CB8AC3E}">
        <p14:creationId xmlns:p14="http://schemas.microsoft.com/office/powerpoint/2010/main" val="3463159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4F35408B-8160-2A35-EC9D-1655A878EF55}"/>
              </a:ext>
            </a:extLst>
          </p:cNvPr>
          <p:cNvSpPr txBox="1"/>
          <p:nvPr/>
        </p:nvSpPr>
        <p:spPr>
          <a:xfrm>
            <a:off x="3048965" y="2078184"/>
            <a:ext cx="6094070" cy="646331"/>
          </a:xfrm>
          <a:prstGeom prst="rect">
            <a:avLst/>
          </a:prstGeom>
          <a:noFill/>
        </p:spPr>
        <p:txBody>
          <a:bodyPr wrap="square">
            <a:spAutoFit/>
          </a:bodyPr>
          <a:lstStyle/>
          <a:p>
            <a:pPr algn="ctr"/>
            <a:r>
              <a:rPr lang="ja-JP" altLang="ja-JP" sz="3600" b="1" kern="100" dirty="0">
                <a:effectLst/>
                <a:latin typeface="+mn-ea"/>
                <a:cs typeface="Times New Roman" panose="02020603050405020304" pitchFamily="18" charset="0"/>
              </a:rPr>
              <a:t>データ連携基盤推進状況</a:t>
            </a:r>
            <a:endParaRPr lang="ja-JP" altLang="en-US" sz="3600" b="1" dirty="0">
              <a:latin typeface="+mn-ea"/>
            </a:endParaRPr>
          </a:p>
        </p:txBody>
      </p:sp>
      <p:sp>
        <p:nvSpPr>
          <p:cNvPr id="8" name="テキスト ボックス 7">
            <a:extLst>
              <a:ext uri="{FF2B5EF4-FFF2-40B4-BE49-F238E27FC236}">
                <a16:creationId xmlns:a16="http://schemas.microsoft.com/office/drawing/2014/main" id="{A5DB2B20-3CE3-226B-D098-3BAA24CC72F8}"/>
              </a:ext>
            </a:extLst>
          </p:cNvPr>
          <p:cNvSpPr txBox="1"/>
          <p:nvPr/>
        </p:nvSpPr>
        <p:spPr>
          <a:xfrm>
            <a:off x="2629382" y="5393803"/>
            <a:ext cx="6933236" cy="830997"/>
          </a:xfrm>
          <a:prstGeom prst="rect">
            <a:avLst/>
          </a:prstGeom>
          <a:noFill/>
        </p:spPr>
        <p:txBody>
          <a:bodyPr wrap="square" rtlCol="0">
            <a:spAutoFit/>
          </a:bodyPr>
          <a:lstStyle/>
          <a:p>
            <a:pPr algn="ctr"/>
            <a:r>
              <a:rPr kumimoji="1" lang="en-US" altLang="ja-JP" sz="2400" b="1" dirty="0"/>
              <a:t>2026</a:t>
            </a:r>
            <a:r>
              <a:rPr kumimoji="1" lang="ja-JP" altLang="en-US" sz="2400" b="1" dirty="0"/>
              <a:t>年</a:t>
            </a:r>
            <a:r>
              <a:rPr kumimoji="1" lang="en-US" altLang="ja-JP" sz="2400" b="1" dirty="0"/>
              <a:t>2</a:t>
            </a:r>
            <a:r>
              <a:rPr kumimoji="1" lang="ja-JP" altLang="en-US" sz="2400" b="1" dirty="0"/>
              <a:t>月</a:t>
            </a:r>
            <a:r>
              <a:rPr kumimoji="1" lang="en-US" altLang="ja-JP" sz="2400" b="1" dirty="0"/>
              <a:t>10</a:t>
            </a:r>
            <a:r>
              <a:rPr kumimoji="1" lang="ja-JP" altLang="en-US" sz="2400" b="1" dirty="0"/>
              <a:t>日</a:t>
            </a:r>
            <a:endParaRPr kumimoji="1" lang="en-US" altLang="ja-JP" sz="2400" b="1" dirty="0"/>
          </a:p>
          <a:p>
            <a:pPr algn="ctr"/>
            <a:r>
              <a:rPr lang="ja-JP" altLang="en-US" sz="2400" b="1" dirty="0"/>
              <a:t>一般社団法人サプライチェーン情報基盤研究会</a:t>
            </a:r>
            <a:endParaRPr kumimoji="1" lang="ja-JP" altLang="en-US" sz="2400" b="1" dirty="0"/>
          </a:p>
        </p:txBody>
      </p:sp>
      <p:sp>
        <p:nvSpPr>
          <p:cNvPr id="9" name="テキスト ボックス 8">
            <a:extLst>
              <a:ext uri="{FF2B5EF4-FFF2-40B4-BE49-F238E27FC236}">
                <a16:creationId xmlns:a16="http://schemas.microsoft.com/office/drawing/2014/main" id="{9546CB9E-BA9A-6E3C-E00E-6E64EC2CBF8B}"/>
              </a:ext>
            </a:extLst>
          </p:cNvPr>
          <p:cNvSpPr txBox="1"/>
          <p:nvPr/>
        </p:nvSpPr>
        <p:spPr>
          <a:xfrm>
            <a:off x="9562618" y="428263"/>
            <a:ext cx="2220410" cy="369332"/>
          </a:xfrm>
          <a:prstGeom prst="rect">
            <a:avLst/>
          </a:prstGeom>
          <a:noFill/>
          <a:ln>
            <a:solidFill>
              <a:schemeClr val="accent1"/>
            </a:solidFill>
          </a:ln>
        </p:spPr>
        <p:txBody>
          <a:bodyPr wrap="square" rtlCol="0">
            <a:spAutoFit/>
          </a:bodyPr>
          <a:lstStyle/>
          <a:p>
            <a:r>
              <a:rPr lang="ja-JP" altLang="ja-JP" b="1" dirty="0"/>
              <a:t>合同</a:t>
            </a:r>
            <a:r>
              <a:rPr lang="en-US" altLang="ja-JP" b="1" dirty="0"/>
              <a:t>TF 2025-2-05</a:t>
            </a:r>
            <a:endParaRPr kumimoji="1" lang="ja-JP" altLang="en-US" b="1" dirty="0"/>
          </a:p>
        </p:txBody>
      </p:sp>
    </p:spTree>
    <p:extLst>
      <p:ext uri="{BB962C8B-B14F-4D97-AF65-F5344CB8AC3E}">
        <p14:creationId xmlns:p14="http://schemas.microsoft.com/office/powerpoint/2010/main" val="1147022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E9EF64-2035-1CC0-3751-C9233D6C4627}"/>
              </a:ext>
            </a:extLst>
          </p:cNvPr>
          <p:cNvSpPr txBox="1"/>
          <p:nvPr/>
        </p:nvSpPr>
        <p:spPr>
          <a:xfrm>
            <a:off x="406400" y="4696936"/>
            <a:ext cx="11468100" cy="1938992"/>
          </a:xfrm>
          <a:prstGeom prst="rect">
            <a:avLst/>
          </a:prstGeom>
          <a:noFill/>
        </p:spPr>
        <p:txBody>
          <a:bodyPr wrap="square">
            <a:spAutoFit/>
          </a:bodyPr>
          <a:lstStyle/>
          <a:p>
            <a:r>
              <a:rPr lang="ja-JP" altLang="en-US" sz="2400" b="1" u="sng" dirty="0"/>
              <a:t>データスペースとは（</a:t>
            </a:r>
            <a:r>
              <a:rPr lang="en-US" altLang="ja-JP" sz="2400" b="1" u="sng" dirty="0"/>
              <a:t>Google</a:t>
            </a:r>
            <a:r>
              <a:rPr lang="ja-JP" altLang="en-US" sz="2400" b="1" u="sng" dirty="0"/>
              <a:t>）</a:t>
            </a:r>
            <a:endParaRPr lang="en-US" altLang="ja-JP" sz="2400" b="1" u="sng" dirty="0"/>
          </a:p>
          <a:p>
            <a:r>
              <a:rPr lang="ja-JP" altLang="en-US" sz="2400" dirty="0"/>
              <a:t>複数の組織や国が、共通のルールと技術基盤のもと、相互に信頼性を確保しながら安全にデータを共有・利活用できる「仮想的な空間」のこと</a:t>
            </a:r>
            <a:r>
              <a:rPr lang="ja-JP" altLang="en-US" sz="2400" b="0" i="0" dirty="0">
                <a:solidFill>
                  <a:srgbClr val="0A0A0A"/>
                </a:solidFill>
                <a:effectLst/>
                <a:latin typeface="Arial" panose="020B0604020202020204" pitchFamily="34" charset="0"/>
              </a:rPr>
              <a:t>。データを一箇所に集約せず、各組織がデータ主権（誰が、どのデータを、誰に、どう使わせるか）を保持したまま連携できる仕組み。</a:t>
            </a:r>
            <a:endParaRPr lang="ja-JP" altLang="en-US" sz="2400" dirty="0"/>
          </a:p>
        </p:txBody>
      </p:sp>
      <p:sp>
        <p:nvSpPr>
          <p:cNvPr id="4" name="テキスト ボックス 3">
            <a:extLst>
              <a:ext uri="{FF2B5EF4-FFF2-40B4-BE49-F238E27FC236}">
                <a16:creationId xmlns:a16="http://schemas.microsoft.com/office/drawing/2014/main" id="{7366B373-DDE2-B540-4050-C25A711C2F7F}"/>
              </a:ext>
            </a:extLst>
          </p:cNvPr>
          <p:cNvSpPr txBox="1"/>
          <p:nvPr/>
        </p:nvSpPr>
        <p:spPr>
          <a:xfrm>
            <a:off x="387350" y="1104900"/>
            <a:ext cx="11506200" cy="3416320"/>
          </a:xfrm>
          <a:prstGeom prst="rect">
            <a:avLst/>
          </a:prstGeom>
          <a:noFill/>
        </p:spPr>
        <p:txBody>
          <a:bodyPr wrap="square" rtlCol="0">
            <a:spAutoFit/>
          </a:bodyPr>
          <a:lstStyle/>
          <a:p>
            <a:r>
              <a:rPr lang="ja-JP" altLang="en-US" sz="2400" dirty="0"/>
              <a:t>独立行政法人情報処理推進機構 </a:t>
            </a:r>
            <a:r>
              <a:rPr lang="en-US" altLang="ja-JP" sz="2400" dirty="0"/>
              <a:t>(IPA)</a:t>
            </a:r>
            <a:r>
              <a:rPr lang="ja-JP" altLang="en-US" sz="2400" dirty="0"/>
              <a:t>は、データスペースの技術コンセプト及びそれを構成する技術仕様として、新たに「</a:t>
            </a:r>
            <a:r>
              <a:rPr lang="en-US" altLang="ja-JP" sz="2400" dirty="0"/>
              <a:t>Open Data Spaces</a:t>
            </a:r>
            <a:r>
              <a:rPr lang="ja-JP" altLang="en-US" sz="2400" dirty="0"/>
              <a:t>」を我が国におけるデータスペース取組の共通仕様と位置付け、共同で持続的に改善、推進することを、一般社団法人データ社会推進協議会（</a:t>
            </a:r>
            <a:r>
              <a:rPr lang="en-US" altLang="ja-JP" sz="2400" dirty="0"/>
              <a:t>DSA</a:t>
            </a:r>
            <a:r>
              <a:rPr lang="ja-JP" altLang="en-US" sz="2400" dirty="0"/>
              <a:t>）、ロボット革命・産業</a:t>
            </a:r>
            <a:r>
              <a:rPr lang="en-US" altLang="ja-JP" sz="2400" dirty="0"/>
              <a:t>IoT</a:t>
            </a:r>
            <a:r>
              <a:rPr lang="ja-JP" altLang="en-US" sz="2400" dirty="0"/>
              <a:t>イニシアティブ協議会（</a:t>
            </a:r>
            <a:r>
              <a:rPr lang="en-US" altLang="ja-JP" sz="2400" dirty="0"/>
              <a:t>RRI</a:t>
            </a:r>
            <a:r>
              <a:rPr lang="ja-JP" altLang="en-US" sz="2400" dirty="0"/>
              <a:t>）、東京大学大学院情報学環と合意しました。今回の合意を踏まえ、経済産業省が推進するウラノス・エコシステム関連の取組だけではなく、</a:t>
            </a:r>
            <a:r>
              <a:rPr lang="en-US" altLang="ja-JP" sz="2400" dirty="0"/>
              <a:t>DSA</a:t>
            </a:r>
            <a:r>
              <a:rPr lang="ja-JP" altLang="en-US" sz="2400" dirty="0"/>
              <a:t>が推進する</a:t>
            </a:r>
            <a:r>
              <a:rPr lang="en-US" altLang="ja-JP" sz="2400" dirty="0"/>
              <a:t>DATA-EX</a:t>
            </a:r>
            <a:r>
              <a:rPr lang="ja-JP" altLang="en-US" sz="2400" dirty="0"/>
              <a:t>、</a:t>
            </a:r>
            <a:r>
              <a:rPr lang="en-US" altLang="ja-JP" sz="2400" dirty="0"/>
              <a:t>RRI</a:t>
            </a:r>
            <a:r>
              <a:rPr lang="ja-JP" altLang="en-US" sz="2400" dirty="0"/>
              <a:t>における産業データ連携に関する国内外活動等を含む、我が国における主要なデータスペースの取組は、</a:t>
            </a:r>
            <a:r>
              <a:rPr lang="en-US" altLang="ja-JP" sz="2400" dirty="0"/>
              <a:t>Open Data Spaces</a:t>
            </a:r>
            <a:r>
              <a:rPr lang="ja-JP" altLang="en-US" sz="2400" dirty="0"/>
              <a:t>の技術的コンセプトのもと連携されることになります。</a:t>
            </a:r>
            <a:endParaRPr kumimoji="1" lang="ja-JP" altLang="en-US" sz="2400" dirty="0"/>
          </a:p>
        </p:txBody>
      </p:sp>
      <p:sp>
        <p:nvSpPr>
          <p:cNvPr id="5" name="テキスト ボックス 4">
            <a:extLst>
              <a:ext uri="{FF2B5EF4-FFF2-40B4-BE49-F238E27FC236}">
                <a16:creationId xmlns:a16="http://schemas.microsoft.com/office/drawing/2014/main" id="{7A1B720C-8173-50C8-5AC5-C5C7D1E27809}"/>
              </a:ext>
            </a:extLst>
          </p:cNvPr>
          <p:cNvSpPr txBox="1"/>
          <p:nvPr/>
        </p:nvSpPr>
        <p:spPr>
          <a:xfrm>
            <a:off x="406400" y="666224"/>
            <a:ext cx="5867400" cy="461665"/>
          </a:xfrm>
          <a:prstGeom prst="rect">
            <a:avLst/>
          </a:prstGeom>
          <a:noFill/>
        </p:spPr>
        <p:txBody>
          <a:bodyPr wrap="square" rtlCol="0">
            <a:spAutoFit/>
          </a:bodyPr>
          <a:lstStyle/>
          <a:p>
            <a:r>
              <a:rPr kumimoji="1" lang="en-US" altLang="ja-JP" sz="2400" b="1" u="sng" dirty="0"/>
              <a:t>IPA</a:t>
            </a:r>
            <a:r>
              <a:rPr kumimoji="1" lang="ja-JP" altLang="en-US" sz="2400" b="1" u="sng" dirty="0"/>
              <a:t>プレスリリース：</a:t>
            </a:r>
            <a:r>
              <a:rPr kumimoji="1" lang="en-US" altLang="ja-JP" sz="2400" b="1" u="sng" dirty="0"/>
              <a:t>2025</a:t>
            </a:r>
            <a:r>
              <a:rPr kumimoji="1" lang="ja-JP" altLang="en-US" sz="2400" b="1" u="sng" dirty="0"/>
              <a:t>年</a:t>
            </a:r>
            <a:r>
              <a:rPr kumimoji="1" lang="en-US" altLang="ja-JP" sz="2400" b="1" u="sng" dirty="0"/>
              <a:t>10</a:t>
            </a:r>
            <a:r>
              <a:rPr kumimoji="1" lang="ja-JP" altLang="en-US" sz="2400" b="1" u="sng" dirty="0"/>
              <a:t>月</a:t>
            </a:r>
            <a:r>
              <a:rPr kumimoji="1" lang="en-US" altLang="ja-JP" sz="2400" b="1" u="sng" dirty="0"/>
              <a:t>15</a:t>
            </a:r>
            <a:r>
              <a:rPr kumimoji="1" lang="ja-JP" altLang="en-US" sz="2400" b="1" u="sng" dirty="0"/>
              <a:t>日</a:t>
            </a:r>
          </a:p>
        </p:txBody>
      </p:sp>
    </p:spTree>
    <p:extLst>
      <p:ext uri="{BB962C8B-B14F-4D97-AF65-F5344CB8AC3E}">
        <p14:creationId xmlns:p14="http://schemas.microsoft.com/office/powerpoint/2010/main" val="3727927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楕円 1">
            <a:extLst>
              <a:ext uri="{FF2B5EF4-FFF2-40B4-BE49-F238E27FC236}">
                <a16:creationId xmlns:a16="http://schemas.microsoft.com/office/drawing/2014/main" id="{809B2367-3E82-1671-2CB0-E121DE8EF301}"/>
              </a:ext>
            </a:extLst>
          </p:cNvPr>
          <p:cNvSpPr/>
          <p:nvPr/>
        </p:nvSpPr>
        <p:spPr>
          <a:xfrm>
            <a:off x="685800" y="1460500"/>
            <a:ext cx="4102100" cy="196850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米国巨大</a:t>
            </a:r>
            <a:r>
              <a:rPr kumimoji="1" lang="en-US" altLang="ja-JP" sz="2400" dirty="0">
                <a:solidFill>
                  <a:schemeClr val="tx1"/>
                </a:solidFill>
              </a:rPr>
              <a:t>IT</a:t>
            </a:r>
            <a:r>
              <a:rPr kumimoji="1" lang="ja-JP" altLang="en-US" sz="2400" dirty="0">
                <a:solidFill>
                  <a:schemeClr val="tx1"/>
                </a:solidFill>
              </a:rPr>
              <a:t>企業（</a:t>
            </a:r>
            <a:r>
              <a:rPr kumimoji="1" lang="en-US" altLang="ja-JP" sz="2400" dirty="0">
                <a:solidFill>
                  <a:schemeClr val="tx1"/>
                </a:solidFill>
              </a:rPr>
              <a:t>GAFA</a:t>
            </a:r>
            <a:r>
              <a:rPr kumimoji="1" lang="ja-JP" altLang="en-US" sz="2400" dirty="0">
                <a:solidFill>
                  <a:schemeClr val="tx1"/>
                </a:solidFill>
              </a:rPr>
              <a:t>）によるデータの独占</a:t>
            </a:r>
          </a:p>
        </p:txBody>
      </p:sp>
      <p:sp>
        <p:nvSpPr>
          <p:cNvPr id="3" name="楕円 2">
            <a:extLst>
              <a:ext uri="{FF2B5EF4-FFF2-40B4-BE49-F238E27FC236}">
                <a16:creationId xmlns:a16="http://schemas.microsoft.com/office/drawing/2014/main" id="{A7E08A2B-C029-B17D-10EB-E0AF281DB597}"/>
              </a:ext>
            </a:extLst>
          </p:cNvPr>
          <p:cNvSpPr/>
          <p:nvPr/>
        </p:nvSpPr>
        <p:spPr>
          <a:xfrm>
            <a:off x="7404100" y="1460500"/>
            <a:ext cx="4102100" cy="196850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欧州による技術と制度の組合せ規制（</a:t>
            </a:r>
            <a:r>
              <a:rPr lang="en-US" altLang="ja-JP" sz="2400" dirty="0">
                <a:solidFill>
                  <a:schemeClr val="tx1"/>
                </a:solidFill>
              </a:rPr>
              <a:t>Techno-Legal</a:t>
            </a:r>
            <a:r>
              <a:rPr lang="ja-JP" altLang="en-US" sz="2400" dirty="0">
                <a:solidFill>
                  <a:schemeClr val="tx1"/>
                </a:solidFill>
              </a:rPr>
              <a:t>）</a:t>
            </a:r>
            <a:endParaRPr kumimoji="1" lang="ja-JP" altLang="en-US" sz="2400" dirty="0">
              <a:solidFill>
                <a:schemeClr val="tx1"/>
              </a:solidFill>
            </a:endParaRPr>
          </a:p>
        </p:txBody>
      </p:sp>
      <p:sp>
        <p:nvSpPr>
          <p:cNvPr id="4" name="矢印: 左 3">
            <a:extLst>
              <a:ext uri="{FF2B5EF4-FFF2-40B4-BE49-F238E27FC236}">
                <a16:creationId xmlns:a16="http://schemas.microsoft.com/office/drawing/2014/main" id="{CB446B09-9547-1C14-5C8B-40EBC2DBE512}"/>
              </a:ext>
            </a:extLst>
          </p:cNvPr>
          <p:cNvSpPr/>
          <p:nvPr/>
        </p:nvSpPr>
        <p:spPr>
          <a:xfrm>
            <a:off x="4927600" y="2108200"/>
            <a:ext cx="2336800" cy="825500"/>
          </a:xfrm>
          <a:prstGeom prst="lef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対抗</a:t>
            </a:r>
          </a:p>
        </p:txBody>
      </p:sp>
      <p:sp>
        <p:nvSpPr>
          <p:cNvPr id="5" name="楕円 4">
            <a:extLst>
              <a:ext uri="{FF2B5EF4-FFF2-40B4-BE49-F238E27FC236}">
                <a16:creationId xmlns:a16="http://schemas.microsoft.com/office/drawing/2014/main" id="{B07DF029-3329-E3F8-D33A-1BA92EFD2FDA}"/>
              </a:ext>
            </a:extLst>
          </p:cNvPr>
          <p:cNvSpPr/>
          <p:nvPr/>
        </p:nvSpPr>
        <p:spPr>
          <a:xfrm>
            <a:off x="4044950" y="4076700"/>
            <a:ext cx="4102100" cy="196850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日本におけるデータ連携基盤の構築体制（</a:t>
            </a:r>
            <a:r>
              <a:rPr lang="en-US" altLang="ja-JP" sz="2400" dirty="0">
                <a:solidFill>
                  <a:schemeClr val="tx1"/>
                </a:solidFill>
              </a:rPr>
              <a:t>ODS</a:t>
            </a:r>
            <a:r>
              <a:rPr lang="ja-JP" altLang="en-US" sz="2400" dirty="0">
                <a:solidFill>
                  <a:schemeClr val="tx1"/>
                </a:solidFill>
              </a:rPr>
              <a:t>）</a:t>
            </a:r>
            <a:endParaRPr kumimoji="1" lang="ja-JP" altLang="en-US" sz="2400" dirty="0">
              <a:solidFill>
                <a:schemeClr val="tx1"/>
              </a:solidFill>
            </a:endParaRPr>
          </a:p>
        </p:txBody>
      </p:sp>
      <p:sp>
        <p:nvSpPr>
          <p:cNvPr id="6" name="矢印: 右 5">
            <a:extLst>
              <a:ext uri="{FF2B5EF4-FFF2-40B4-BE49-F238E27FC236}">
                <a16:creationId xmlns:a16="http://schemas.microsoft.com/office/drawing/2014/main" id="{EDA89D83-4134-45F3-2A2D-102000A3E65B}"/>
              </a:ext>
            </a:extLst>
          </p:cNvPr>
          <p:cNvSpPr/>
          <p:nvPr/>
        </p:nvSpPr>
        <p:spPr>
          <a:xfrm rot="19614973">
            <a:off x="7547218" y="3588400"/>
            <a:ext cx="1268494" cy="755640"/>
          </a:xfrm>
          <a:prstGeom prst="righ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08310-BCB8-6AD0-A430-8D07CAC56329}"/>
              </a:ext>
            </a:extLst>
          </p:cNvPr>
          <p:cNvSpPr txBox="1"/>
          <p:nvPr/>
        </p:nvSpPr>
        <p:spPr>
          <a:xfrm>
            <a:off x="7443807" y="3613501"/>
            <a:ext cx="2374900" cy="830997"/>
          </a:xfrm>
          <a:prstGeom prst="rect">
            <a:avLst/>
          </a:prstGeom>
          <a:noFill/>
        </p:spPr>
        <p:txBody>
          <a:bodyPr wrap="square" rtlCol="0">
            <a:spAutoFit/>
          </a:bodyPr>
          <a:lstStyle/>
          <a:p>
            <a:r>
              <a:rPr lang="ja-JP" altLang="en-US" sz="2400" b="1" dirty="0"/>
              <a:t>制度ロックインへの対抗</a:t>
            </a:r>
            <a:endParaRPr kumimoji="1" lang="ja-JP" altLang="en-US" sz="2400" b="1" dirty="0"/>
          </a:p>
        </p:txBody>
      </p:sp>
      <p:sp>
        <p:nvSpPr>
          <p:cNvPr id="8" name="正方形/長方形 7">
            <a:extLst>
              <a:ext uri="{FF2B5EF4-FFF2-40B4-BE49-F238E27FC236}">
                <a16:creationId xmlns:a16="http://schemas.microsoft.com/office/drawing/2014/main" id="{507DA3FF-D83A-A077-D0C3-00120C848002}"/>
              </a:ext>
            </a:extLst>
          </p:cNvPr>
          <p:cNvSpPr/>
          <p:nvPr/>
        </p:nvSpPr>
        <p:spPr>
          <a:xfrm>
            <a:off x="5969000" y="2819400"/>
            <a:ext cx="444500" cy="1104901"/>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FFC94BEA-9EAA-355A-67DD-25986DF994CE}"/>
              </a:ext>
            </a:extLst>
          </p:cNvPr>
          <p:cNvSpPr txBox="1"/>
          <p:nvPr/>
        </p:nvSpPr>
        <p:spPr>
          <a:xfrm>
            <a:off x="5420273" y="3013502"/>
            <a:ext cx="1729827" cy="830997"/>
          </a:xfrm>
          <a:prstGeom prst="rect">
            <a:avLst/>
          </a:prstGeom>
          <a:noFill/>
        </p:spPr>
        <p:txBody>
          <a:bodyPr wrap="square" rtlCol="0">
            <a:spAutoFit/>
          </a:bodyPr>
          <a:lstStyle/>
          <a:p>
            <a:r>
              <a:rPr kumimoji="1" lang="ja-JP" altLang="en-US" sz="2400" b="1" dirty="0"/>
              <a:t>国際標準化で協調</a:t>
            </a:r>
          </a:p>
        </p:txBody>
      </p:sp>
    </p:spTree>
    <p:extLst>
      <p:ext uri="{BB962C8B-B14F-4D97-AF65-F5344CB8AC3E}">
        <p14:creationId xmlns:p14="http://schemas.microsoft.com/office/powerpoint/2010/main" val="651873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109D66E-0465-B8D7-92FE-F5D41A614652}"/>
              </a:ext>
            </a:extLst>
          </p:cNvPr>
          <p:cNvSpPr txBox="1"/>
          <p:nvPr/>
        </p:nvSpPr>
        <p:spPr>
          <a:xfrm>
            <a:off x="469900" y="673100"/>
            <a:ext cx="11252200" cy="5589159"/>
          </a:xfrm>
          <a:prstGeom prst="rect">
            <a:avLst/>
          </a:prstGeom>
          <a:noFill/>
          <a:ln>
            <a:solidFill>
              <a:schemeClr val="accent1">
                <a:shade val="15000"/>
              </a:schemeClr>
            </a:solidFill>
          </a:ln>
        </p:spPr>
        <p:txBody>
          <a:bodyPr wrap="square" rtlCol="0">
            <a:spAutoFit/>
          </a:bodyPr>
          <a:lstStyle/>
          <a:p>
            <a:pPr marL="342900" indent="-342900">
              <a:lnSpc>
                <a:spcPct val="150000"/>
              </a:lnSpc>
              <a:buFont typeface="Wingdings" panose="05000000000000000000" pitchFamily="2" charset="2"/>
              <a:buChar char="Ø"/>
            </a:pPr>
            <a:r>
              <a:rPr lang="en-US" altLang="ja-JP" sz="2000" dirty="0"/>
              <a:t>ISO/IEC JTC 1/SC 27</a:t>
            </a:r>
            <a:r>
              <a:rPr lang="ja-JP" altLang="ja-JP" sz="2000" dirty="0"/>
              <a:t>：</a:t>
            </a:r>
            <a:r>
              <a:rPr lang="ja-JP" altLang="en-US" sz="2000" dirty="0"/>
              <a:t>暗号技術や認証基盤の標準化</a:t>
            </a:r>
            <a:endParaRPr lang="en-US" altLang="ja-JP" sz="2000" dirty="0"/>
          </a:p>
          <a:p>
            <a:pPr marL="342900" indent="-342900">
              <a:lnSpc>
                <a:spcPct val="150000"/>
              </a:lnSpc>
              <a:buFont typeface="Wingdings" panose="05000000000000000000" pitchFamily="2" charset="2"/>
              <a:buChar char="Ø"/>
            </a:pPr>
            <a:r>
              <a:rPr kumimoji="1" lang="en-US" altLang="ja-JP" sz="2000" dirty="0"/>
              <a:t>ISO/IEC JTC 1/SC 38</a:t>
            </a:r>
            <a:r>
              <a:rPr kumimoji="1" lang="ja-JP" altLang="en-US" sz="2000" dirty="0"/>
              <a:t>：クラウドコンピューティングおよび分散プラットフォームに関する規格開発</a:t>
            </a:r>
            <a:endParaRPr kumimoji="1" lang="en-US" altLang="ja-JP" sz="2000" dirty="0"/>
          </a:p>
          <a:p>
            <a:pPr marL="342900" indent="-342900">
              <a:lnSpc>
                <a:spcPct val="150000"/>
              </a:lnSpc>
              <a:buFont typeface="Wingdings" panose="05000000000000000000" pitchFamily="2" charset="2"/>
              <a:buChar char="Ø"/>
            </a:pPr>
            <a:r>
              <a:rPr kumimoji="1" lang="en-US" altLang="ja-JP" sz="2000" dirty="0"/>
              <a:t>ISO/IEC JTC 1/SC 41</a:t>
            </a:r>
            <a:r>
              <a:rPr kumimoji="1" lang="ja-JP" altLang="en-US" sz="2000" dirty="0"/>
              <a:t>：</a:t>
            </a:r>
            <a:r>
              <a:rPr kumimoji="1" lang="en-US" altLang="ja-JP" sz="2000" dirty="0"/>
              <a:t>IoT</a:t>
            </a:r>
            <a:r>
              <a:rPr kumimoji="1" lang="ja-JP" altLang="en-US" sz="2000" dirty="0"/>
              <a:t>とデジタルツインの規格開発</a:t>
            </a:r>
            <a:endParaRPr kumimoji="1" lang="en-US" altLang="ja-JP" sz="2000" dirty="0"/>
          </a:p>
          <a:p>
            <a:pPr marL="342900" indent="-342900">
              <a:lnSpc>
                <a:spcPct val="150000"/>
              </a:lnSpc>
              <a:buFont typeface="Wingdings" panose="05000000000000000000" pitchFamily="2" charset="2"/>
              <a:buChar char="Ø"/>
            </a:pPr>
            <a:r>
              <a:rPr lang="en-US" altLang="ja-JP" sz="2000" dirty="0"/>
              <a:t>ISO/TC 154</a:t>
            </a:r>
            <a:r>
              <a:rPr lang="ja-JP" altLang="en-US" sz="2000" dirty="0"/>
              <a:t>：</a:t>
            </a:r>
            <a:r>
              <a:rPr lang="en-US" altLang="ja-JP" sz="2000" dirty="0"/>
              <a:t>EDI</a:t>
            </a:r>
            <a:r>
              <a:rPr lang="ja-JP" altLang="en-US" sz="2000" dirty="0"/>
              <a:t>及びサプライチェーンでのデータの規格開発</a:t>
            </a:r>
            <a:endParaRPr lang="en-US" altLang="ja-JP" sz="2000" dirty="0"/>
          </a:p>
          <a:p>
            <a:pPr marL="342900" indent="-342900">
              <a:lnSpc>
                <a:spcPct val="150000"/>
              </a:lnSpc>
              <a:buFont typeface="Wingdings" panose="05000000000000000000" pitchFamily="2" charset="2"/>
              <a:buChar char="Ø"/>
            </a:pPr>
            <a:r>
              <a:rPr kumimoji="1" lang="en-US" altLang="ja-JP" sz="2000" dirty="0"/>
              <a:t>ISO/TC 292</a:t>
            </a:r>
            <a:r>
              <a:rPr kumimoji="1" lang="ja-JP" altLang="en-US" sz="2000" dirty="0"/>
              <a:t>：社会の安全性と強靭化を高めるためのセキュリティ分野の規格開発</a:t>
            </a:r>
            <a:endParaRPr kumimoji="1" lang="en-US" altLang="ja-JP" sz="2000" dirty="0"/>
          </a:p>
          <a:p>
            <a:pPr marL="342900" indent="-342900">
              <a:lnSpc>
                <a:spcPct val="150000"/>
              </a:lnSpc>
              <a:buFont typeface="Wingdings" panose="05000000000000000000" pitchFamily="2" charset="2"/>
              <a:buChar char="Ø"/>
            </a:pPr>
            <a:r>
              <a:rPr kumimoji="1" lang="en-US" altLang="ja-JP" sz="2000" dirty="0"/>
              <a:t>ISO/TC 307</a:t>
            </a:r>
            <a:r>
              <a:rPr kumimoji="1" lang="ja-JP" altLang="en-US" sz="2000" dirty="0"/>
              <a:t>：ブロックチェーンおよび分散型台帳技術（</a:t>
            </a:r>
            <a:r>
              <a:rPr kumimoji="1" lang="en-US" altLang="ja-JP" sz="2000" dirty="0"/>
              <a:t>DLT</a:t>
            </a:r>
            <a:r>
              <a:rPr kumimoji="1" lang="ja-JP" altLang="en-US" sz="2000" dirty="0"/>
              <a:t>）の規格開発</a:t>
            </a:r>
            <a:endParaRPr kumimoji="1" lang="en-US" altLang="ja-JP" sz="2000" dirty="0"/>
          </a:p>
          <a:p>
            <a:pPr marL="342900" indent="-342900">
              <a:lnSpc>
                <a:spcPct val="150000"/>
              </a:lnSpc>
              <a:buFont typeface="Wingdings" panose="05000000000000000000" pitchFamily="2" charset="2"/>
              <a:buChar char="Ø"/>
            </a:pPr>
            <a:r>
              <a:rPr kumimoji="1" lang="en-US" altLang="ja-JP" sz="2000" dirty="0"/>
              <a:t>ISO/TC 323</a:t>
            </a:r>
            <a:r>
              <a:rPr kumimoji="1" lang="ja-JP" altLang="en-US" sz="2000" dirty="0"/>
              <a:t>：循環型経済（サーキュラーエコノミー）の規格開発</a:t>
            </a:r>
            <a:endParaRPr kumimoji="1" lang="en-US" altLang="ja-JP" sz="2000" dirty="0"/>
          </a:p>
          <a:p>
            <a:pPr marL="342900" indent="-342900">
              <a:lnSpc>
                <a:spcPct val="150000"/>
              </a:lnSpc>
              <a:buFont typeface="Wingdings" panose="05000000000000000000" pitchFamily="2" charset="2"/>
              <a:buChar char="Ø"/>
            </a:pPr>
            <a:r>
              <a:rPr kumimoji="1" lang="en-US" altLang="ja-JP" sz="2000" dirty="0"/>
              <a:t>IEC TC 65</a:t>
            </a:r>
            <a:r>
              <a:rPr kumimoji="1" lang="ja-JP" altLang="en-US" sz="2000" dirty="0"/>
              <a:t>：物理的な資産をデジタル空間で扱えるようにする国際標準化</a:t>
            </a:r>
            <a:endParaRPr kumimoji="1" lang="en-US" altLang="ja-JP" sz="2000" dirty="0"/>
          </a:p>
          <a:p>
            <a:pPr marL="342900" indent="-342900">
              <a:lnSpc>
                <a:spcPct val="150000"/>
              </a:lnSpc>
              <a:buFont typeface="Wingdings" panose="05000000000000000000" pitchFamily="2" charset="2"/>
              <a:buChar char="Ø"/>
            </a:pPr>
            <a:r>
              <a:rPr kumimoji="1" lang="en-US" altLang="ja-JP" sz="2000" dirty="0"/>
              <a:t>IEC TC 3/SC 3D</a:t>
            </a:r>
            <a:r>
              <a:rPr kumimoji="1" lang="ja-JP" altLang="en-US" sz="2000" dirty="0"/>
              <a:t>：データスペースにおける共通語彙の規格開発</a:t>
            </a:r>
            <a:endParaRPr kumimoji="1" lang="en-US" altLang="ja-JP" sz="2000" dirty="0"/>
          </a:p>
          <a:p>
            <a:pPr marL="342900" indent="-342900">
              <a:lnSpc>
                <a:spcPct val="150000"/>
              </a:lnSpc>
              <a:buFont typeface="Wingdings" panose="05000000000000000000" pitchFamily="2" charset="2"/>
              <a:buChar char="Ø"/>
            </a:pPr>
            <a:r>
              <a:rPr kumimoji="1" lang="en-US" altLang="ja-JP" sz="2000" dirty="0"/>
              <a:t>ISO/TC 184</a:t>
            </a:r>
            <a:r>
              <a:rPr lang="ja-JP" altLang="en-US" sz="2000" dirty="0"/>
              <a:t>：製品データ交換に関する標準（</a:t>
            </a:r>
            <a:r>
              <a:rPr lang="en-US" altLang="ja-JP" sz="2000" dirty="0"/>
              <a:t>STEP</a:t>
            </a:r>
            <a:r>
              <a:rPr lang="ja-JP" altLang="en-US" sz="2000" dirty="0"/>
              <a:t>）や、産業データオントロジーの標準開発</a:t>
            </a:r>
            <a:endParaRPr lang="en-US" altLang="ja-JP" sz="2000" dirty="0"/>
          </a:p>
          <a:p>
            <a:pPr marL="342900" indent="-342900">
              <a:lnSpc>
                <a:spcPct val="150000"/>
              </a:lnSpc>
              <a:buFont typeface="Wingdings" panose="05000000000000000000" pitchFamily="2" charset="2"/>
              <a:buChar char="Ø"/>
            </a:pPr>
            <a:r>
              <a:rPr lang="en-US" altLang="ja-JP" sz="2000" dirty="0"/>
              <a:t>ISO/IEC JTC5</a:t>
            </a:r>
            <a:r>
              <a:rPr lang="ja-JP" altLang="en-US" sz="2000" dirty="0"/>
              <a:t>：</a:t>
            </a:r>
            <a:r>
              <a:rPr lang="en-US" altLang="ja-JP" sz="2000" dirty="0"/>
              <a:t>DPP</a:t>
            </a:r>
            <a:r>
              <a:rPr lang="ja-JP" altLang="en-US" sz="2000"/>
              <a:t>に係る規格開発</a:t>
            </a:r>
            <a:endParaRPr lang="en-US" altLang="ja-JP" sz="2000" dirty="0"/>
          </a:p>
        </p:txBody>
      </p:sp>
    </p:spTree>
    <p:extLst>
      <p:ext uri="{BB962C8B-B14F-4D97-AF65-F5344CB8AC3E}">
        <p14:creationId xmlns:p14="http://schemas.microsoft.com/office/powerpoint/2010/main" val="1936260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90BB25D-DA05-F2F3-A66B-EC4166A31B47}"/>
              </a:ext>
            </a:extLst>
          </p:cNvPr>
          <p:cNvSpPr txBox="1"/>
          <p:nvPr/>
        </p:nvSpPr>
        <p:spPr>
          <a:xfrm>
            <a:off x="787400" y="536139"/>
            <a:ext cx="10617200" cy="3918573"/>
          </a:xfrm>
          <a:prstGeom prst="rect">
            <a:avLst/>
          </a:prstGeom>
          <a:noFill/>
          <a:ln>
            <a:solidFill>
              <a:schemeClr val="accent1">
                <a:shade val="15000"/>
              </a:schemeClr>
            </a:solidFill>
          </a:ln>
        </p:spPr>
        <p:txBody>
          <a:bodyPr wrap="square">
            <a:spAutoFit/>
          </a:bodyPr>
          <a:lstStyle/>
          <a:p>
            <a:pPr marL="342900" indent="-342900">
              <a:lnSpc>
                <a:spcPct val="150000"/>
              </a:lnSpc>
              <a:buFont typeface="Wingdings" panose="05000000000000000000" pitchFamily="2" charset="2"/>
              <a:buChar char="Ø"/>
            </a:pPr>
            <a:r>
              <a:rPr kumimoji="1" lang="en-US" altLang="ja-JP" sz="2400" dirty="0"/>
              <a:t>CEN/CENELEC/JTC 25</a:t>
            </a:r>
            <a:r>
              <a:rPr kumimoji="1" lang="ja-JP" altLang="en-US" sz="2400" dirty="0"/>
              <a:t>：データ管理、データスペース、クラウド、エッジにおいて、欧州の法規制を技術規格化</a:t>
            </a:r>
            <a:endParaRPr kumimoji="1" lang="en-US" altLang="ja-JP" sz="2400" dirty="0"/>
          </a:p>
          <a:p>
            <a:pPr marL="342900" indent="-342900">
              <a:lnSpc>
                <a:spcPct val="150000"/>
              </a:lnSpc>
              <a:buFont typeface="Wingdings" panose="05000000000000000000" pitchFamily="2" charset="2"/>
              <a:buChar char="Ø"/>
            </a:pPr>
            <a:r>
              <a:rPr kumimoji="1" lang="en-US" altLang="ja-JP" sz="2400" dirty="0"/>
              <a:t>ETSI</a:t>
            </a:r>
            <a:r>
              <a:rPr kumimoji="1" lang="ja-JP" altLang="en-US" sz="2400" dirty="0"/>
              <a:t>：欧州の電子通信分野を所掌する標準化機関</a:t>
            </a:r>
            <a:endParaRPr kumimoji="1" lang="en-US" altLang="ja-JP" sz="2400" dirty="0"/>
          </a:p>
          <a:p>
            <a:pPr marL="342900" indent="-342900">
              <a:lnSpc>
                <a:spcPct val="150000"/>
              </a:lnSpc>
              <a:buFont typeface="Wingdings" panose="05000000000000000000" pitchFamily="2" charset="2"/>
              <a:buChar char="Ø"/>
            </a:pPr>
            <a:r>
              <a:rPr kumimoji="1" lang="en-US" altLang="ja-JP" sz="2400" dirty="0"/>
              <a:t>IEEE</a:t>
            </a:r>
            <a:r>
              <a:rPr kumimoji="1" lang="ja-JP" altLang="en-US" sz="2400" dirty="0"/>
              <a:t>：通信・電力・</a:t>
            </a:r>
            <a:r>
              <a:rPr kumimoji="1" lang="en-US" altLang="ja-JP" sz="2400" dirty="0"/>
              <a:t>IT </a:t>
            </a:r>
            <a:r>
              <a:rPr kumimoji="1" lang="ja-JP" altLang="en-US" sz="2400" dirty="0"/>
              <a:t>などの分野で技術標準を策定</a:t>
            </a:r>
            <a:endParaRPr kumimoji="1" lang="en-US" altLang="ja-JP" sz="2400" dirty="0"/>
          </a:p>
          <a:p>
            <a:pPr marL="342900" indent="-342900">
              <a:lnSpc>
                <a:spcPct val="150000"/>
              </a:lnSpc>
              <a:buFont typeface="Wingdings" panose="05000000000000000000" pitchFamily="2" charset="2"/>
              <a:buChar char="Ø"/>
            </a:pPr>
            <a:r>
              <a:rPr kumimoji="1" lang="en-US" altLang="ja-JP" sz="2400" dirty="0"/>
              <a:t>IETF</a:t>
            </a:r>
            <a:r>
              <a:rPr kumimoji="1" lang="ja-JP" altLang="en-US" sz="2400" dirty="0"/>
              <a:t>：インターネットの運営・利用における通信手順や技術仕様を策定</a:t>
            </a:r>
            <a:endParaRPr kumimoji="1" lang="en-US" altLang="ja-JP" sz="2400" dirty="0"/>
          </a:p>
          <a:p>
            <a:pPr marL="342900" indent="-342900">
              <a:lnSpc>
                <a:spcPct val="150000"/>
              </a:lnSpc>
              <a:buFont typeface="Wingdings" panose="05000000000000000000" pitchFamily="2" charset="2"/>
              <a:buChar char="Ø"/>
            </a:pPr>
            <a:r>
              <a:rPr kumimoji="1" lang="en-US" altLang="ja-JP" sz="2400" dirty="0"/>
              <a:t>W3C</a:t>
            </a:r>
            <a:r>
              <a:rPr lang="ja-JP" altLang="en-US" sz="2400" dirty="0"/>
              <a:t>：</a:t>
            </a:r>
            <a:r>
              <a:rPr lang="en-US" altLang="ja-JP" sz="2400" dirty="0"/>
              <a:t>Web</a:t>
            </a:r>
            <a:r>
              <a:rPr lang="ja-JP" altLang="en-US" sz="2400" dirty="0"/>
              <a:t>技術の標準化</a:t>
            </a:r>
            <a:endParaRPr lang="en-US" altLang="ja-JP" sz="2400" dirty="0"/>
          </a:p>
          <a:p>
            <a:pPr marL="342900" indent="-342900">
              <a:lnSpc>
                <a:spcPct val="150000"/>
              </a:lnSpc>
              <a:buFont typeface="Wingdings" panose="05000000000000000000" pitchFamily="2" charset="2"/>
              <a:buChar char="Ø"/>
            </a:pPr>
            <a:r>
              <a:rPr kumimoji="1" lang="en-US" altLang="ja-JP" sz="2400" dirty="0"/>
              <a:t>Eclipse</a:t>
            </a:r>
            <a:r>
              <a:rPr kumimoji="1" lang="ja-JP" altLang="en-US" sz="2400" dirty="0"/>
              <a:t>：データスペース技術のオープンソース開発・標準化</a:t>
            </a:r>
            <a:endParaRPr kumimoji="1" lang="en-US" altLang="ja-JP" sz="2400" dirty="0"/>
          </a:p>
        </p:txBody>
      </p:sp>
    </p:spTree>
    <p:extLst>
      <p:ext uri="{BB962C8B-B14F-4D97-AF65-F5344CB8AC3E}">
        <p14:creationId xmlns:p14="http://schemas.microsoft.com/office/powerpoint/2010/main" val="701353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1F59CDDB-A3B9-1FF3-30FC-A3BAC6AEE0E0}"/>
              </a:ext>
            </a:extLst>
          </p:cNvPr>
          <p:cNvSpPr txBox="1"/>
          <p:nvPr/>
        </p:nvSpPr>
        <p:spPr>
          <a:xfrm>
            <a:off x="679450" y="734536"/>
            <a:ext cx="10833100" cy="830997"/>
          </a:xfrm>
          <a:prstGeom prst="rect">
            <a:avLst/>
          </a:prstGeom>
          <a:noFill/>
          <a:ln>
            <a:solidFill>
              <a:schemeClr val="accent1">
                <a:shade val="15000"/>
              </a:schemeClr>
            </a:solidFill>
          </a:ln>
        </p:spPr>
        <p:txBody>
          <a:bodyPr wrap="square">
            <a:spAutoFit/>
          </a:bodyPr>
          <a:lstStyle/>
          <a:p>
            <a:r>
              <a:rPr lang="ja-JP" altLang="en-US" sz="2400" dirty="0"/>
              <a:t>異なるデータの利用制御の方法を前提とした、マルチバース型のデータスペース</a:t>
            </a:r>
          </a:p>
        </p:txBody>
      </p:sp>
      <p:sp>
        <p:nvSpPr>
          <p:cNvPr id="4" name="テキスト ボックス 3">
            <a:extLst>
              <a:ext uri="{FF2B5EF4-FFF2-40B4-BE49-F238E27FC236}">
                <a16:creationId xmlns:a16="http://schemas.microsoft.com/office/drawing/2014/main" id="{4F1E2C31-7248-078A-9349-31F5E110C103}"/>
              </a:ext>
            </a:extLst>
          </p:cNvPr>
          <p:cNvSpPr txBox="1"/>
          <p:nvPr/>
        </p:nvSpPr>
        <p:spPr>
          <a:xfrm>
            <a:off x="679450" y="272871"/>
            <a:ext cx="4000500" cy="461665"/>
          </a:xfrm>
          <a:prstGeom prst="rect">
            <a:avLst/>
          </a:prstGeom>
          <a:noFill/>
        </p:spPr>
        <p:txBody>
          <a:bodyPr wrap="square" rtlCol="0">
            <a:spAutoFit/>
          </a:bodyPr>
          <a:lstStyle/>
          <a:p>
            <a:r>
              <a:rPr kumimoji="1" lang="ja-JP" altLang="en-US" sz="2400" b="1" u="sng" dirty="0"/>
              <a:t>目指したいデータ連携基盤</a:t>
            </a:r>
          </a:p>
        </p:txBody>
      </p:sp>
      <p:sp>
        <p:nvSpPr>
          <p:cNvPr id="5" name="テキスト ボックス 4">
            <a:extLst>
              <a:ext uri="{FF2B5EF4-FFF2-40B4-BE49-F238E27FC236}">
                <a16:creationId xmlns:a16="http://schemas.microsoft.com/office/drawing/2014/main" id="{75305383-8656-9D53-4204-E5B4D39A6677}"/>
              </a:ext>
            </a:extLst>
          </p:cNvPr>
          <p:cNvSpPr txBox="1"/>
          <p:nvPr/>
        </p:nvSpPr>
        <p:spPr>
          <a:xfrm>
            <a:off x="679450" y="2796044"/>
            <a:ext cx="10737850" cy="3046988"/>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400" dirty="0"/>
              <a:t>データスペースそのものを定義するための概念・用語定義及び通信プロトコルに関連する規格</a:t>
            </a:r>
            <a:endParaRPr kumimoji="1" lang="en-US" altLang="ja-JP" sz="2400" dirty="0"/>
          </a:p>
          <a:p>
            <a:pPr marL="342900" indent="-342900">
              <a:buFont typeface="Wingdings" panose="05000000000000000000" pitchFamily="2" charset="2"/>
              <a:buChar char="Ø"/>
            </a:pPr>
            <a:r>
              <a:rPr kumimoji="1" lang="ja-JP" altLang="en-US" sz="2400" dirty="0"/>
              <a:t>データスペースそのものを定義するためのデータ主権、相互運用性に関連する規格</a:t>
            </a:r>
            <a:endParaRPr kumimoji="1" lang="en-US" altLang="ja-JP" sz="2400" dirty="0"/>
          </a:p>
          <a:p>
            <a:pPr marL="342900" indent="-342900">
              <a:buFont typeface="Wingdings" panose="05000000000000000000" pitchFamily="2" charset="2"/>
              <a:buChar char="Ø"/>
            </a:pPr>
            <a:r>
              <a:rPr kumimoji="1" lang="ja-JP" altLang="en-US" sz="2400" dirty="0"/>
              <a:t>データスペースを構成するレイヤ・パースペクティブに関連する規格、特にアイデンティティに関連する規格</a:t>
            </a:r>
            <a:endParaRPr kumimoji="1" lang="en-US" altLang="ja-JP" sz="2400" dirty="0"/>
          </a:p>
          <a:p>
            <a:pPr marL="342900" indent="-342900">
              <a:buFont typeface="Wingdings" panose="05000000000000000000" pitchFamily="2" charset="2"/>
              <a:buChar char="Ø"/>
            </a:pPr>
            <a:r>
              <a:rPr kumimoji="1" lang="ja-JP" altLang="en-US" sz="2400" dirty="0"/>
              <a:t>データスペースを活用した産業規格において産業界の関心が高い企画、例えば</a:t>
            </a:r>
            <a:r>
              <a:rPr kumimoji="1" lang="en-US" altLang="ja-JP" sz="2400" dirty="0"/>
              <a:t>DPP</a:t>
            </a:r>
            <a:r>
              <a:rPr kumimoji="1" lang="ja-JP" altLang="en-US" sz="2400" dirty="0"/>
              <a:t>に関連する規格</a:t>
            </a:r>
          </a:p>
        </p:txBody>
      </p:sp>
      <p:sp>
        <p:nvSpPr>
          <p:cNvPr id="6" name="テキスト ボックス 5">
            <a:extLst>
              <a:ext uri="{FF2B5EF4-FFF2-40B4-BE49-F238E27FC236}">
                <a16:creationId xmlns:a16="http://schemas.microsoft.com/office/drawing/2014/main" id="{BCAD22E3-251A-C22A-7C7B-3082CD2FE198}"/>
              </a:ext>
            </a:extLst>
          </p:cNvPr>
          <p:cNvSpPr txBox="1"/>
          <p:nvPr/>
        </p:nvSpPr>
        <p:spPr>
          <a:xfrm>
            <a:off x="679450" y="2222500"/>
            <a:ext cx="4108450" cy="461665"/>
          </a:xfrm>
          <a:prstGeom prst="rect">
            <a:avLst/>
          </a:prstGeom>
          <a:noFill/>
        </p:spPr>
        <p:txBody>
          <a:bodyPr wrap="square" rtlCol="0">
            <a:spAutoFit/>
          </a:bodyPr>
          <a:lstStyle/>
          <a:p>
            <a:r>
              <a:rPr kumimoji="1" lang="ja-JP" altLang="en-US" sz="2400" b="1" u="sng" dirty="0"/>
              <a:t>検討すべき規格</a:t>
            </a:r>
          </a:p>
        </p:txBody>
      </p:sp>
    </p:spTree>
    <p:extLst>
      <p:ext uri="{BB962C8B-B14F-4D97-AF65-F5344CB8AC3E}">
        <p14:creationId xmlns:p14="http://schemas.microsoft.com/office/powerpoint/2010/main" val="887220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a:extLst>
              <a:ext uri="{FF2B5EF4-FFF2-40B4-BE49-F238E27FC236}">
                <a16:creationId xmlns:a16="http://schemas.microsoft.com/office/drawing/2014/main" id="{F2ADCC6C-3C3F-A619-9C6B-B528BD92728E}"/>
              </a:ext>
            </a:extLst>
          </p:cNvPr>
          <p:cNvSpPr txBox="1"/>
          <p:nvPr/>
        </p:nvSpPr>
        <p:spPr>
          <a:xfrm>
            <a:off x="486137" y="278872"/>
            <a:ext cx="6805914" cy="461665"/>
          </a:xfrm>
          <a:prstGeom prst="rect">
            <a:avLst/>
          </a:prstGeom>
          <a:noFill/>
        </p:spPr>
        <p:txBody>
          <a:bodyPr wrap="square" rtlCol="0">
            <a:spAutoFit/>
          </a:bodyPr>
          <a:lstStyle/>
          <a:p>
            <a:r>
              <a:rPr kumimoji="1" lang="ja-JP" altLang="en-US" sz="2400" b="1" u="sng" dirty="0"/>
              <a:t>参考：アーキテクチャモデル（</a:t>
            </a:r>
            <a:r>
              <a:rPr kumimoji="1" lang="en-US" altLang="ja-JP" sz="2400" b="1" u="sng" dirty="0"/>
              <a:t>ODS-RAM</a:t>
            </a:r>
            <a:r>
              <a:rPr kumimoji="1" lang="ja-JP" altLang="en-US" sz="2400" b="1" u="sng" dirty="0"/>
              <a:t>）</a:t>
            </a:r>
          </a:p>
        </p:txBody>
      </p:sp>
      <p:sp>
        <p:nvSpPr>
          <p:cNvPr id="129" name="正方形/長方形 128">
            <a:extLst>
              <a:ext uri="{FF2B5EF4-FFF2-40B4-BE49-F238E27FC236}">
                <a16:creationId xmlns:a16="http://schemas.microsoft.com/office/drawing/2014/main" id="{29B24A33-9B5D-C846-1BB1-71C3DFC49A1B}"/>
              </a:ext>
            </a:extLst>
          </p:cNvPr>
          <p:cNvSpPr/>
          <p:nvPr/>
        </p:nvSpPr>
        <p:spPr>
          <a:xfrm>
            <a:off x="1794076" y="1632030"/>
            <a:ext cx="5694258" cy="717631"/>
          </a:xfrm>
          <a:prstGeom prst="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2400" dirty="0">
                <a:solidFill>
                  <a:schemeClr val="tx1"/>
                </a:solidFill>
              </a:rPr>
              <a:t>L4 Semantics Layer</a:t>
            </a:r>
            <a:endParaRPr kumimoji="1" lang="ja-JP" altLang="en-US" sz="2400" dirty="0">
              <a:solidFill>
                <a:schemeClr val="tx1"/>
              </a:solidFill>
            </a:endParaRPr>
          </a:p>
        </p:txBody>
      </p:sp>
      <p:sp>
        <p:nvSpPr>
          <p:cNvPr id="130" name="正方形/長方形 129">
            <a:extLst>
              <a:ext uri="{FF2B5EF4-FFF2-40B4-BE49-F238E27FC236}">
                <a16:creationId xmlns:a16="http://schemas.microsoft.com/office/drawing/2014/main" id="{9836E987-358D-A085-1AA0-8328F4D23079}"/>
              </a:ext>
            </a:extLst>
          </p:cNvPr>
          <p:cNvSpPr/>
          <p:nvPr/>
        </p:nvSpPr>
        <p:spPr>
          <a:xfrm>
            <a:off x="1794075" y="2523523"/>
            <a:ext cx="5694259" cy="717631"/>
          </a:xfrm>
          <a:prstGeom prst="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2400" dirty="0">
                <a:solidFill>
                  <a:schemeClr val="tx1"/>
                </a:solidFill>
              </a:rPr>
              <a:t>L3 Identity Layer</a:t>
            </a:r>
            <a:endParaRPr kumimoji="1" lang="ja-JP" altLang="en-US" sz="2400" dirty="0">
              <a:solidFill>
                <a:schemeClr val="tx1"/>
              </a:solidFill>
            </a:endParaRPr>
          </a:p>
        </p:txBody>
      </p:sp>
      <p:sp>
        <p:nvSpPr>
          <p:cNvPr id="131" name="正方形/長方形 130">
            <a:extLst>
              <a:ext uri="{FF2B5EF4-FFF2-40B4-BE49-F238E27FC236}">
                <a16:creationId xmlns:a16="http://schemas.microsoft.com/office/drawing/2014/main" id="{5663292E-EB9D-C0F5-B48A-9789B77BE250}"/>
              </a:ext>
            </a:extLst>
          </p:cNvPr>
          <p:cNvSpPr/>
          <p:nvPr/>
        </p:nvSpPr>
        <p:spPr>
          <a:xfrm>
            <a:off x="1794076" y="3429000"/>
            <a:ext cx="2511224" cy="717631"/>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sz="2400" dirty="0">
                <a:solidFill>
                  <a:schemeClr val="tx1"/>
                </a:solidFill>
              </a:rPr>
              <a:t>L2</a:t>
            </a:r>
            <a:r>
              <a:rPr kumimoji="1" lang="en-US" altLang="ja-JP" sz="2400" dirty="0">
                <a:solidFill>
                  <a:schemeClr val="tx1"/>
                </a:solidFill>
              </a:rPr>
              <a:t> Transaction</a:t>
            </a:r>
          </a:p>
          <a:p>
            <a:r>
              <a:rPr kumimoji="1" lang="en-US" altLang="ja-JP" sz="2400" dirty="0">
                <a:solidFill>
                  <a:schemeClr val="tx1"/>
                </a:solidFill>
              </a:rPr>
              <a:t>     Layer</a:t>
            </a:r>
            <a:endParaRPr kumimoji="1" lang="ja-JP" altLang="en-US" sz="2400" dirty="0">
              <a:solidFill>
                <a:schemeClr val="tx1"/>
              </a:solidFill>
            </a:endParaRPr>
          </a:p>
        </p:txBody>
      </p:sp>
      <p:sp>
        <p:nvSpPr>
          <p:cNvPr id="132" name="正方形/長方形 131">
            <a:extLst>
              <a:ext uri="{FF2B5EF4-FFF2-40B4-BE49-F238E27FC236}">
                <a16:creationId xmlns:a16="http://schemas.microsoft.com/office/drawing/2014/main" id="{C022B4D4-B269-9618-D611-957401842C9E}"/>
              </a:ext>
            </a:extLst>
          </p:cNvPr>
          <p:cNvSpPr/>
          <p:nvPr/>
        </p:nvSpPr>
        <p:spPr>
          <a:xfrm>
            <a:off x="1794076" y="4334477"/>
            <a:ext cx="2511224" cy="717631"/>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sz="2400" dirty="0">
                <a:solidFill>
                  <a:schemeClr val="tx1"/>
                </a:solidFill>
              </a:rPr>
              <a:t>L1 </a:t>
            </a:r>
            <a:r>
              <a:rPr kumimoji="1" lang="en-US" altLang="ja-JP" sz="2400" dirty="0">
                <a:solidFill>
                  <a:schemeClr val="tx1"/>
                </a:solidFill>
              </a:rPr>
              <a:t>Data Layer</a:t>
            </a:r>
            <a:endParaRPr kumimoji="1" lang="ja-JP" altLang="en-US" sz="2400" dirty="0">
              <a:solidFill>
                <a:schemeClr val="tx1"/>
              </a:solidFill>
            </a:endParaRPr>
          </a:p>
        </p:txBody>
      </p:sp>
      <p:sp>
        <p:nvSpPr>
          <p:cNvPr id="133" name="正方形/長方形 132">
            <a:extLst>
              <a:ext uri="{FF2B5EF4-FFF2-40B4-BE49-F238E27FC236}">
                <a16:creationId xmlns:a16="http://schemas.microsoft.com/office/drawing/2014/main" id="{0707528F-0CF0-C858-E933-D89A1AA690FC}"/>
              </a:ext>
            </a:extLst>
          </p:cNvPr>
          <p:cNvSpPr/>
          <p:nvPr/>
        </p:nvSpPr>
        <p:spPr>
          <a:xfrm>
            <a:off x="4422976" y="3429000"/>
            <a:ext cx="2511224" cy="717631"/>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sz="2400" dirty="0">
                <a:solidFill>
                  <a:schemeClr val="tx1"/>
                </a:solidFill>
              </a:rPr>
              <a:t>L2</a:t>
            </a:r>
            <a:r>
              <a:rPr kumimoji="1" lang="en-US" altLang="ja-JP" sz="2400" dirty="0">
                <a:solidFill>
                  <a:schemeClr val="tx1"/>
                </a:solidFill>
              </a:rPr>
              <a:t> Transaction</a:t>
            </a:r>
          </a:p>
          <a:p>
            <a:r>
              <a:rPr kumimoji="1" lang="en-US" altLang="ja-JP" sz="2400" dirty="0">
                <a:solidFill>
                  <a:schemeClr val="tx1"/>
                </a:solidFill>
              </a:rPr>
              <a:t>     Layer</a:t>
            </a:r>
            <a:endParaRPr kumimoji="1" lang="ja-JP" altLang="en-US" sz="2400" dirty="0">
              <a:solidFill>
                <a:schemeClr val="tx1"/>
              </a:solidFill>
            </a:endParaRPr>
          </a:p>
        </p:txBody>
      </p:sp>
      <p:sp>
        <p:nvSpPr>
          <p:cNvPr id="134" name="正方形/長方形 133">
            <a:extLst>
              <a:ext uri="{FF2B5EF4-FFF2-40B4-BE49-F238E27FC236}">
                <a16:creationId xmlns:a16="http://schemas.microsoft.com/office/drawing/2014/main" id="{862691D7-5AAF-2E4C-A405-FA9F255627F6}"/>
              </a:ext>
            </a:extLst>
          </p:cNvPr>
          <p:cNvSpPr/>
          <p:nvPr/>
        </p:nvSpPr>
        <p:spPr>
          <a:xfrm>
            <a:off x="4422976" y="4320493"/>
            <a:ext cx="2511224" cy="717631"/>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sz="2400" dirty="0">
                <a:solidFill>
                  <a:schemeClr val="tx1"/>
                </a:solidFill>
              </a:rPr>
              <a:t>L1 </a:t>
            </a:r>
            <a:r>
              <a:rPr kumimoji="1" lang="en-US" altLang="ja-JP" sz="2400" dirty="0">
                <a:solidFill>
                  <a:schemeClr val="tx1"/>
                </a:solidFill>
              </a:rPr>
              <a:t>Data Layer</a:t>
            </a:r>
            <a:endParaRPr kumimoji="1" lang="ja-JP" altLang="en-US" sz="2400" dirty="0">
              <a:solidFill>
                <a:schemeClr val="tx1"/>
              </a:solidFill>
            </a:endParaRPr>
          </a:p>
        </p:txBody>
      </p:sp>
      <p:sp>
        <p:nvSpPr>
          <p:cNvPr id="135" name="楕円 134">
            <a:extLst>
              <a:ext uri="{FF2B5EF4-FFF2-40B4-BE49-F238E27FC236}">
                <a16:creationId xmlns:a16="http://schemas.microsoft.com/office/drawing/2014/main" id="{FF75EE02-46D2-4CAA-2131-DC628EA487B0}"/>
              </a:ext>
            </a:extLst>
          </p:cNvPr>
          <p:cNvSpPr/>
          <p:nvPr/>
        </p:nvSpPr>
        <p:spPr>
          <a:xfrm>
            <a:off x="7051876" y="3854368"/>
            <a:ext cx="156643" cy="22233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楕円 135">
            <a:extLst>
              <a:ext uri="{FF2B5EF4-FFF2-40B4-BE49-F238E27FC236}">
                <a16:creationId xmlns:a16="http://schemas.microsoft.com/office/drawing/2014/main" id="{7E68B3A1-AA5E-EEFD-A002-E91457D867BD}"/>
              </a:ext>
            </a:extLst>
          </p:cNvPr>
          <p:cNvSpPr/>
          <p:nvPr/>
        </p:nvSpPr>
        <p:spPr>
          <a:xfrm>
            <a:off x="7331692" y="3854368"/>
            <a:ext cx="156643" cy="22233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楕円 136">
            <a:extLst>
              <a:ext uri="{FF2B5EF4-FFF2-40B4-BE49-F238E27FC236}">
                <a16:creationId xmlns:a16="http://schemas.microsoft.com/office/drawing/2014/main" id="{159EEFBD-9810-557B-8E3C-B06D9783BFD9}"/>
              </a:ext>
            </a:extLst>
          </p:cNvPr>
          <p:cNvSpPr/>
          <p:nvPr/>
        </p:nvSpPr>
        <p:spPr>
          <a:xfrm>
            <a:off x="7051876" y="4705268"/>
            <a:ext cx="156643" cy="22233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楕円 137">
            <a:extLst>
              <a:ext uri="{FF2B5EF4-FFF2-40B4-BE49-F238E27FC236}">
                <a16:creationId xmlns:a16="http://schemas.microsoft.com/office/drawing/2014/main" id="{32A46AA1-B5A0-8B05-6678-D0EAF01781C1}"/>
              </a:ext>
            </a:extLst>
          </p:cNvPr>
          <p:cNvSpPr/>
          <p:nvPr/>
        </p:nvSpPr>
        <p:spPr>
          <a:xfrm>
            <a:off x="7331692" y="4705268"/>
            <a:ext cx="156643" cy="22233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0" name="直線矢印コネクタ 139">
            <a:extLst>
              <a:ext uri="{FF2B5EF4-FFF2-40B4-BE49-F238E27FC236}">
                <a16:creationId xmlns:a16="http://schemas.microsoft.com/office/drawing/2014/main" id="{E54DF399-ECF4-94F1-4DC1-182B51608803}"/>
              </a:ext>
            </a:extLst>
          </p:cNvPr>
          <p:cNvCxnSpPr>
            <a:cxnSpLocks/>
          </p:cNvCxnSpPr>
          <p:nvPr/>
        </p:nvCxnSpPr>
        <p:spPr>
          <a:xfrm>
            <a:off x="1794075" y="5575300"/>
            <a:ext cx="2511224" cy="0"/>
          </a:xfrm>
          <a:prstGeom prst="straightConnector1">
            <a:avLst/>
          </a:prstGeom>
          <a:ln w="19050" cap="sq">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3" name="直線矢印コネクタ 142">
            <a:extLst>
              <a:ext uri="{FF2B5EF4-FFF2-40B4-BE49-F238E27FC236}">
                <a16:creationId xmlns:a16="http://schemas.microsoft.com/office/drawing/2014/main" id="{7992A0A5-9ED7-9DA1-9733-A2B93648C882}"/>
              </a:ext>
            </a:extLst>
          </p:cNvPr>
          <p:cNvCxnSpPr>
            <a:cxnSpLocks/>
          </p:cNvCxnSpPr>
          <p:nvPr/>
        </p:nvCxnSpPr>
        <p:spPr>
          <a:xfrm>
            <a:off x="4422976" y="5575300"/>
            <a:ext cx="2511224" cy="0"/>
          </a:xfrm>
          <a:prstGeom prst="straightConnector1">
            <a:avLst/>
          </a:prstGeom>
          <a:ln w="19050" cap="sq">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4" name="直線矢印コネクタ 143">
            <a:extLst>
              <a:ext uri="{FF2B5EF4-FFF2-40B4-BE49-F238E27FC236}">
                <a16:creationId xmlns:a16="http://schemas.microsoft.com/office/drawing/2014/main" id="{BF85A18C-E061-F99F-C4E2-0FAC834711C3}"/>
              </a:ext>
            </a:extLst>
          </p:cNvPr>
          <p:cNvCxnSpPr>
            <a:cxnSpLocks/>
          </p:cNvCxnSpPr>
          <p:nvPr/>
        </p:nvCxnSpPr>
        <p:spPr>
          <a:xfrm>
            <a:off x="1794075" y="6184900"/>
            <a:ext cx="5615938" cy="0"/>
          </a:xfrm>
          <a:prstGeom prst="straightConnector1">
            <a:avLst/>
          </a:prstGeom>
          <a:ln w="19050" cap="sq">
            <a:headEnd type="triangle"/>
            <a:tailEnd type="triangle"/>
          </a:ln>
        </p:spPr>
        <p:style>
          <a:lnRef idx="1">
            <a:schemeClr val="accent1"/>
          </a:lnRef>
          <a:fillRef idx="0">
            <a:schemeClr val="accent1"/>
          </a:fillRef>
          <a:effectRef idx="0">
            <a:schemeClr val="accent1"/>
          </a:effectRef>
          <a:fontRef idx="minor">
            <a:schemeClr val="tx1"/>
          </a:fontRef>
        </p:style>
      </p:cxnSp>
      <p:sp>
        <p:nvSpPr>
          <p:cNvPr id="145" name="テキスト ボックス 144">
            <a:extLst>
              <a:ext uri="{FF2B5EF4-FFF2-40B4-BE49-F238E27FC236}">
                <a16:creationId xmlns:a16="http://schemas.microsoft.com/office/drawing/2014/main" id="{F66E2E24-9EF2-3EA2-572F-898CD1026D97}"/>
              </a:ext>
            </a:extLst>
          </p:cNvPr>
          <p:cNvSpPr txBox="1"/>
          <p:nvPr/>
        </p:nvSpPr>
        <p:spPr>
          <a:xfrm>
            <a:off x="2281337" y="5205976"/>
            <a:ext cx="1536700" cy="369324"/>
          </a:xfrm>
          <a:prstGeom prst="rect">
            <a:avLst/>
          </a:prstGeom>
          <a:noFill/>
        </p:spPr>
        <p:txBody>
          <a:bodyPr wrap="square" rtlCol="0">
            <a:spAutoFit/>
          </a:bodyPr>
          <a:lstStyle/>
          <a:p>
            <a:r>
              <a:rPr lang="en-US" altLang="ja-JP" b="1" dirty="0"/>
              <a:t>Data Space</a:t>
            </a:r>
            <a:endParaRPr kumimoji="1" lang="ja-JP" altLang="en-US" b="1" dirty="0"/>
          </a:p>
        </p:txBody>
      </p:sp>
      <p:sp>
        <p:nvSpPr>
          <p:cNvPr id="146" name="テキスト ボックス 145">
            <a:extLst>
              <a:ext uri="{FF2B5EF4-FFF2-40B4-BE49-F238E27FC236}">
                <a16:creationId xmlns:a16="http://schemas.microsoft.com/office/drawing/2014/main" id="{AE330745-3990-CAC8-5909-ACF90C0003E1}"/>
              </a:ext>
            </a:extLst>
          </p:cNvPr>
          <p:cNvSpPr txBox="1"/>
          <p:nvPr/>
        </p:nvSpPr>
        <p:spPr>
          <a:xfrm>
            <a:off x="4910238" y="5225970"/>
            <a:ext cx="1536700" cy="369324"/>
          </a:xfrm>
          <a:prstGeom prst="rect">
            <a:avLst/>
          </a:prstGeom>
          <a:noFill/>
        </p:spPr>
        <p:txBody>
          <a:bodyPr wrap="square" rtlCol="0">
            <a:spAutoFit/>
          </a:bodyPr>
          <a:lstStyle/>
          <a:p>
            <a:r>
              <a:rPr lang="en-US" altLang="ja-JP" b="1" dirty="0"/>
              <a:t>Data Space</a:t>
            </a:r>
            <a:endParaRPr kumimoji="1" lang="ja-JP" altLang="en-US" b="1" dirty="0"/>
          </a:p>
        </p:txBody>
      </p:sp>
      <p:sp>
        <p:nvSpPr>
          <p:cNvPr id="148" name="テキスト ボックス 147">
            <a:extLst>
              <a:ext uri="{FF2B5EF4-FFF2-40B4-BE49-F238E27FC236}">
                <a16:creationId xmlns:a16="http://schemas.microsoft.com/office/drawing/2014/main" id="{3E7A4140-1E42-E459-911C-7A90630A6A63}"/>
              </a:ext>
            </a:extLst>
          </p:cNvPr>
          <p:cNvSpPr txBox="1"/>
          <p:nvPr/>
        </p:nvSpPr>
        <p:spPr>
          <a:xfrm>
            <a:off x="3499895" y="5815568"/>
            <a:ext cx="1846162" cy="369332"/>
          </a:xfrm>
          <a:prstGeom prst="rect">
            <a:avLst/>
          </a:prstGeom>
          <a:noFill/>
        </p:spPr>
        <p:txBody>
          <a:bodyPr wrap="square" rtlCol="0">
            <a:spAutoFit/>
          </a:bodyPr>
          <a:lstStyle/>
          <a:p>
            <a:r>
              <a:rPr lang="en-US" altLang="ja-JP" b="1" dirty="0"/>
              <a:t>Data Spaces</a:t>
            </a:r>
            <a:endParaRPr kumimoji="1" lang="ja-JP" altLang="en-US" b="1" dirty="0"/>
          </a:p>
        </p:txBody>
      </p:sp>
      <p:cxnSp>
        <p:nvCxnSpPr>
          <p:cNvPr id="150" name="直線コネクタ 149">
            <a:extLst>
              <a:ext uri="{FF2B5EF4-FFF2-40B4-BE49-F238E27FC236}">
                <a16:creationId xmlns:a16="http://schemas.microsoft.com/office/drawing/2014/main" id="{5022FFE4-AAE5-28D7-8EBC-573E72634401}"/>
              </a:ext>
            </a:extLst>
          </p:cNvPr>
          <p:cNvCxnSpPr/>
          <p:nvPr/>
        </p:nvCxnSpPr>
        <p:spPr>
          <a:xfrm>
            <a:off x="1794075" y="1320800"/>
            <a:ext cx="5694259"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51" name="テキスト ボックス 150">
            <a:extLst>
              <a:ext uri="{FF2B5EF4-FFF2-40B4-BE49-F238E27FC236}">
                <a16:creationId xmlns:a16="http://schemas.microsoft.com/office/drawing/2014/main" id="{751EFE2E-83AF-7F50-E77D-0DDB93BD014C}"/>
              </a:ext>
            </a:extLst>
          </p:cNvPr>
          <p:cNvSpPr txBox="1"/>
          <p:nvPr/>
        </p:nvSpPr>
        <p:spPr>
          <a:xfrm>
            <a:off x="4141888" y="957911"/>
            <a:ext cx="1536700" cy="369324"/>
          </a:xfrm>
          <a:prstGeom prst="rect">
            <a:avLst/>
          </a:prstGeom>
          <a:noFill/>
        </p:spPr>
        <p:txBody>
          <a:bodyPr wrap="square" rtlCol="0">
            <a:spAutoFit/>
          </a:bodyPr>
          <a:lstStyle/>
          <a:p>
            <a:r>
              <a:rPr kumimoji="1" lang="en-US" altLang="ja-JP" b="1" dirty="0"/>
              <a:t>Layers</a:t>
            </a:r>
            <a:endParaRPr kumimoji="1" lang="ja-JP" altLang="en-US" b="1" dirty="0"/>
          </a:p>
        </p:txBody>
      </p:sp>
      <p:sp>
        <p:nvSpPr>
          <p:cNvPr id="155" name="楕円 154">
            <a:extLst>
              <a:ext uri="{FF2B5EF4-FFF2-40B4-BE49-F238E27FC236}">
                <a16:creationId xmlns:a16="http://schemas.microsoft.com/office/drawing/2014/main" id="{D9E8C5CF-20AA-0173-3B56-DEF2DED536CE}"/>
              </a:ext>
            </a:extLst>
          </p:cNvPr>
          <p:cNvSpPr/>
          <p:nvPr/>
        </p:nvSpPr>
        <p:spPr>
          <a:xfrm>
            <a:off x="7620002" y="3168650"/>
            <a:ext cx="533400" cy="5207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a:solidFill>
                  <a:schemeClr val="tx1"/>
                </a:solidFill>
              </a:rPr>
              <a:t>X</a:t>
            </a:r>
            <a:endParaRPr kumimoji="1" lang="ja-JP" altLang="en-US" sz="2400" dirty="0">
              <a:solidFill>
                <a:schemeClr val="tx1"/>
              </a:solidFill>
            </a:endParaRPr>
          </a:p>
        </p:txBody>
      </p:sp>
      <p:sp>
        <p:nvSpPr>
          <p:cNvPr id="158" name="正方形/長方形 157">
            <a:extLst>
              <a:ext uri="{FF2B5EF4-FFF2-40B4-BE49-F238E27FC236}">
                <a16:creationId xmlns:a16="http://schemas.microsoft.com/office/drawing/2014/main" id="{0CED218A-EF2D-4CDF-A624-274A2289CCBA}"/>
              </a:ext>
            </a:extLst>
          </p:cNvPr>
          <p:cNvSpPr/>
          <p:nvPr/>
        </p:nvSpPr>
        <p:spPr>
          <a:xfrm rot="5400000">
            <a:off x="6858250" y="3091888"/>
            <a:ext cx="3387040" cy="533401"/>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sz="2400" dirty="0">
                <a:solidFill>
                  <a:schemeClr val="tx1"/>
                </a:solidFill>
              </a:rPr>
              <a:t>P1</a:t>
            </a:r>
            <a:r>
              <a:rPr kumimoji="1" lang="en-US" altLang="ja-JP" sz="2400" dirty="0">
                <a:solidFill>
                  <a:schemeClr val="tx1"/>
                </a:solidFill>
              </a:rPr>
              <a:t> Service</a:t>
            </a:r>
            <a:endParaRPr kumimoji="1" lang="ja-JP" altLang="en-US" sz="2400" dirty="0">
              <a:solidFill>
                <a:schemeClr val="tx1"/>
              </a:solidFill>
            </a:endParaRPr>
          </a:p>
        </p:txBody>
      </p:sp>
      <p:sp>
        <p:nvSpPr>
          <p:cNvPr id="159" name="正方形/長方形 158">
            <a:extLst>
              <a:ext uri="{FF2B5EF4-FFF2-40B4-BE49-F238E27FC236}">
                <a16:creationId xmlns:a16="http://schemas.microsoft.com/office/drawing/2014/main" id="{4DBD0577-D9F4-05AB-5784-491F401450FA}"/>
              </a:ext>
            </a:extLst>
          </p:cNvPr>
          <p:cNvSpPr/>
          <p:nvPr/>
        </p:nvSpPr>
        <p:spPr>
          <a:xfrm rot="5400000">
            <a:off x="7517997" y="3103304"/>
            <a:ext cx="3387040" cy="533401"/>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sz="2400" dirty="0">
                <a:solidFill>
                  <a:schemeClr val="tx1"/>
                </a:solidFill>
              </a:rPr>
              <a:t>P2</a:t>
            </a:r>
            <a:r>
              <a:rPr kumimoji="1" lang="en-US" altLang="ja-JP" sz="2400" dirty="0">
                <a:solidFill>
                  <a:schemeClr val="tx1"/>
                </a:solidFill>
              </a:rPr>
              <a:t> Governance</a:t>
            </a:r>
            <a:endParaRPr kumimoji="1" lang="ja-JP" altLang="en-US" sz="2400" dirty="0">
              <a:solidFill>
                <a:schemeClr val="tx1"/>
              </a:solidFill>
            </a:endParaRPr>
          </a:p>
        </p:txBody>
      </p:sp>
      <p:sp>
        <p:nvSpPr>
          <p:cNvPr id="160" name="正方形/長方形 159">
            <a:extLst>
              <a:ext uri="{FF2B5EF4-FFF2-40B4-BE49-F238E27FC236}">
                <a16:creationId xmlns:a16="http://schemas.microsoft.com/office/drawing/2014/main" id="{D47DC1A7-3854-1A06-3EEF-F672825B45F7}"/>
              </a:ext>
            </a:extLst>
          </p:cNvPr>
          <p:cNvSpPr/>
          <p:nvPr/>
        </p:nvSpPr>
        <p:spPr>
          <a:xfrm rot="5400000">
            <a:off x="8169061" y="3123719"/>
            <a:ext cx="3387040" cy="533401"/>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sz="2400" dirty="0">
                <a:solidFill>
                  <a:schemeClr val="tx1"/>
                </a:solidFill>
              </a:rPr>
              <a:t>P3</a:t>
            </a:r>
            <a:r>
              <a:rPr kumimoji="1" lang="en-US" altLang="ja-JP" sz="2400" dirty="0">
                <a:solidFill>
                  <a:schemeClr val="tx1"/>
                </a:solidFill>
              </a:rPr>
              <a:t> Security</a:t>
            </a:r>
            <a:endParaRPr kumimoji="1" lang="ja-JP" altLang="en-US" sz="2400" dirty="0">
              <a:solidFill>
                <a:schemeClr val="tx1"/>
              </a:solidFill>
            </a:endParaRPr>
          </a:p>
        </p:txBody>
      </p:sp>
      <p:sp>
        <p:nvSpPr>
          <p:cNvPr id="161" name="正方形/長方形 160">
            <a:extLst>
              <a:ext uri="{FF2B5EF4-FFF2-40B4-BE49-F238E27FC236}">
                <a16:creationId xmlns:a16="http://schemas.microsoft.com/office/drawing/2014/main" id="{853D11C2-E73A-9FE8-076D-555278C47A5B}"/>
              </a:ext>
            </a:extLst>
          </p:cNvPr>
          <p:cNvSpPr/>
          <p:nvPr/>
        </p:nvSpPr>
        <p:spPr>
          <a:xfrm rot="5400000">
            <a:off x="8829700" y="3103304"/>
            <a:ext cx="3387040" cy="533401"/>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sz="2400" dirty="0">
                <a:solidFill>
                  <a:schemeClr val="tx1"/>
                </a:solidFill>
              </a:rPr>
              <a:t>P4</a:t>
            </a:r>
            <a:r>
              <a:rPr kumimoji="1" lang="en-US" altLang="ja-JP" sz="2400" dirty="0">
                <a:solidFill>
                  <a:schemeClr val="tx1"/>
                </a:solidFill>
              </a:rPr>
              <a:t> Trust</a:t>
            </a:r>
            <a:endParaRPr kumimoji="1" lang="ja-JP" altLang="en-US" sz="2400" dirty="0">
              <a:solidFill>
                <a:schemeClr val="tx1"/>
              </a:solidFill>
            </a:endParaRPr>
          </a:p>
        </p:txBody>
      </p:sp>
      <p:cxnSp>
        <p:nvCxnSpPr>
          <p:cNvPr id="162" name="直線コネクタ 161">
            <a:extLst>
              <a:ext uri="{FF2B5EF4-FFF2-40B4-BE49-F238E27FC236}">
                <a16:creationId xmlns:a16="http://schemas.microsoft.com/office/drawing/2014/main" id="{28A83344-D970-DB35-99C3-0408942A8B2F}"/>
              </a:ext>
            </a:extLst>
          </p:cNvPr>
          <p:cNvCxnSpPr>
            <a:cxnSpLocks/>
          </p:cNvCxnSpPr>
          <p:nvPr/>
        </p:nvCxnSpPr>
        <p:spPr>
          <a:xfrm flipV="1">
            <a:off x="8153402" y="1320800"/>
            <a:ext cx="2636519" cy="6435"/>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65" name="テキスト ボックス 164">
            <a:extLst>
              <a:ext uri="{FF2B5EF4-FFF2-40B4-BE49-F238E27FC236}">
                <a16:creationId xmlns:a16="http://schemas.microsoft.com/office/drawing/2014/main" id="{909FC504-D550-1737-22E9-B9C991E22DED}"/>
              </a:ext>
            </a:extLst>
          </p:cNvPr>
          <p:cNvSpPr txBox="1"/>
          <p:nvPr/>
        </p:nvSpPr>
        <p:spPr>
          <a:xfrm>
            <a:off x="8758113" y="926250"/>
            <a:ext cx="1536700" cy="369324"/>
          </a:xfrm>
          <a:prstGeom prst="rect">
            <a:avLst/>
          </a:prstGeom>
          <a:noFill/>
        </p:spPr>
        <p:txBody>
          <a:bodyPr wrap="square" rtlCol="0">
            <a:spAutoFit/>
          </a:bodyPr>
          <a:lstStyle/>
          <a:p>
            <a:r>
              <a:rPr lang="en-US" altLang="ja-JP" b="1" dirty="0"/>
              <a:t>Perspective</a:t>
            </a:r>
            <a:endParaRPr kumimoji="1" lang="ja-JP" altLang="en-US" b="1" dirty="0"/>
          </a:p>
        </p:txBody>
      </p:sp>
      <p:cxnSp>
        <p:nvCxnSpPr>
          <p:cNvPr id="166" name="直線矢印コネクタ 165">
            <a:extLst>
              <a:ext uri="{FF2B5EF4-FFF2-40B4-BE49-F238E27FC236}">
                <a16:creationId xmlns:a16="http://schemas.microsoft.com/office/drawing/2014/main" id="{570CA1A2-C01D-C04B-A402-CCDD2E1140DA}"/>
              </a:ext>
            </a:extLst>
          </p:cNvPr>
          <p:cNvCxnSpPr>
            <a:cxnSpLocks/>
          </p:cNvCxnSpPr>
          <p:nvPr/>
        </p:nvCxnSpPr>
        <p:spPr>
          <a:xfrm>
            <a:off x="1794075" y="6672965"/>
            <a:ext cx="8995846" cy="0"/>
          </a:xfrm>
          <a:prstGeom prst="straightConnector1">
            <a:avLst/>
          </a:prstGeom>
          <a:ln w="19050" cap="sq">
            <a:headEnd type="triangle"/>
            <a:tailEnd type="triangle"/>
          </a:ln>
        </p:spPr>
        <p:style>
          <a:lnRef idx="1">
            <a:schemeClr val="accent1"/>
          </a:lnRef>
          <a:fillRef idx="0">
            <a:schemeClr val="accent1"/>
          </a:fillRef>
          <a:effectRef idx="0">
            <a:schemeClr val="accent1"/>
          </a:effectRef>
          <a:fontRef idx="minor">
            <a:schemeClr val="tx1"/>
          </a:fontRef>
        </p:style>
      </p:cxnSp>
      <p:sp>
        <p:nvSpPr>
          <p:cNvPr id="169" name="テキスト ボックス 168">
            <a:extLst>
              <a:ext uri="{FF2B5EF4-FFF2-40B4-BE49-F238E27FC236}">
                <a16:creationId xmlns:a16="http://schemas.microsoft.com/office/drawing/2014/main" id="{DDBD97D8-2385-7798-C1ED-23241145B780}"/>
              </a:ext>
            </a:extLst>
          </p:cNvPr>
          <p:cNvSpPr txBox="1"/>
          <p:nvPr/>
        </p:nvSpPr>
        <p:spPr>
          <a:xfrm>
            <a:off x="5523857" y="6310067"/>
            <a:ext cx="1846162" cy="369332"/>
          </a:xfrm>
          <a:prstGeom prst="rect">
            <a:avLst/>
          </a:prstGeom>
          <a:noFill/>
        </p:spPr>
        <p:txBody>
          <a:bodyPr wrap="square" rtlCol="0">
            <a:spAutoFit/>
          </a:bodyPr>
          <a:lstStyle/>
          <a:p>
            <a:r>
              <a:rPr kumimoji="1" lang="en-US" altLang="ja-JP" b="1" dirty="0"/>
              <a:t>Ecosystem</a:t>
            </a:r>
            <a:endParaRPr kumimoji="1" lang="ja-JP" altLang="en-US" b="1" dirty="0"/>
          </a:p>
        </p:txBody>
      </p:sp>
      <p:cxnSp>
        <p:nvCxnSpPr>
          <p:cNvPr id="171" name="直線矢印コネクタ 170">
            <a:extLst>
              <a:ext uri="{FF2B5EF4-FFF2-40B4-BE49-F238E27FC236}">
                <a16:creationId xmlns:a16="http://schemas.microsoft.com/office/drawing/2014/main" id="{462A4E2D-215B-0165-70D4-939EEC8D1021}"/>
              </a:ext>
            </a:extLst>
          </p:cNvPr>
          <p:cNvCxnSpPr/>
          <p:nvPr/>
        </p:nvCxnSpPr>
        <p:spPr>
          <a:xfrm>
            <a:off x="1238491" y="1665068"/>
            <a:ext cx="0" cy="2122747"/>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sp>
        <p:nvSpPr>
          <p:cNvPr id="172" name="テキスト ボックス 171">
            <a:extLst>
              <a:ext uri="{FF2B5EF4-FFF2-40B4-BE49-F238E27FC236}">
                <a16:creationId xmlns:a16="http://schemas.microsoft.com/office/drawing/2014/main" id="{D7A1DE3B-FDEA-61AC-0C8B-EB1EBC7CD451}"/>
              </a:ext>
            </a:extLst>
          </p:cNvPr>
          <p:cNvSpPr txBox="1"/>
          <p:nvPr/>
        </p:nvSpPr>
        <p:spPr>
          <a:xfrm rot="16200000">
            <a:off x="179510" y="4016626"/>
            <a:ext cx="1765295" cy="369332"/>
          </a:xfrm>
          <a:prstGeom prst="rect">
            <a:avLst/>
          </a:prstGeom>
          <a:noFill/>
        </p:spPr>
        <p:txBody>
          <a:bodyPr wrap="square" rtlCol="0">
            <a:spAutoFit/>
          </a:bodyPr>
          <a:lstStyle/>
          <a:p>
            <a:r>
              <a:rPr kumimoji="1" lang="en-US" altLang="ja-JP" b="1" dirty="0"/>
              <a:t>Data Plane</a:t>
            </a:r>
            <a:endParaRPr kumimoji="1" lang="ja-JP" altLang="en-US" b="1" dirty="0"/>
          </a:p>
        </p:txBody>
      </p:sp>
      <p:cxnSp>
        <p:nvCxnSpPr>
          <p:cNvPr id="173" name="直線矢印コネクタ 172">
            <a:extLst>
              <a:ext uri="{FF2B5EF4-FFF2-40B4-BE49-F238E27FC236}">
                <a16:creationId xmlns:a16="http://schemas.microsoft.com/office/drawing/2014/main" id="{FEB16A45-D224-8E81-87EF-6CB1F2DEC6D4}"/>
              </a:ext>
            </a:extLst>
          </p:cNvPr>
          <p:cNvCxnSpPr>
            <a:cxnSpLocks/>
          </p:cNvCxnSpPr>
          <p:nvPr/>
        </p:nvCxnSpPr>
        <p:spPr>
          <a:xfrm>
            <a:off x="1222643" y="3801799"/>
            <a:ext cx="18233" cy="1250309"/>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sp>
        <p:nvSpPr>
          <p:cNvPr id="176" name="テキスト ボックス 175">
            <a:extLst>
              <a:ext uri="{FF2B5EF4-FFF2-40B4-BE49-F238E27FC236}">
                <a16:creationId xmlns:a16="http://schemas.microsoft.com/office/drawing/2014/main" id="{3DEDAB1E-D769-B1A0-3ED4-A79D5E912611}"/>
              </a:ext>
            </a:extLst>
          </p:cNvPr>
          <p:cNvSpPr txBox="1"/>
          <p:nvPr/>
        </p:nvSpPr>
        <p:spPr>
          <a:xfrm rot="16200000">
            <a:off x="179510" y="2492907"/>
            <a:ext cx="1765295" cy="369332"/>
          </a:xfrm>
          <a:prstGeom prst="rect">
            <a:avLst/>
          </a:prstGeom>
          <a:noFill/>
        </p:spPr>
        <p:txBody>
          <a:bodyPr wrap="square" rtlCol="0">
            <a:spAutoFit/>
          </a:bodyPr>
          <a:lstStyle/>
          <a:p>
            <a:r>
              <a:rPr kumimoji="1" lang="en-US" altLang="ja-JP" b="1" dirty="0"/>
              <a:t>Control Plane</a:t>
            </a:r>
            <a:endParaRPr kumimoji="1" lang="ja-JP" altLang="en-US" b="1" dirty="0"/>
          </a:p>
        </p:txBody>
      </p:sp>
    </p:spTree>
    <p:extLst>
      <p:ext uri="{BB962C8B-B14F-4D97-AF65-F5344CB8AC3E}">
        <p14:creationId xmlns:p14="http://schemas.microsoft.com/office/powerpoint/2010/main" val="222272492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TotalTime>
  <Words>709</Words>
  <Application>Microsoft Office PowerPoint</Application>
  <PresentationFormat>ワイド画面</PresentationFormat>
  <Paragraphs>60</Paragraphs>
  <Slides>7</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游ゴシック</vt:lpstr>
      <vt:lpstr>游ゴシック Light</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HISANAO SUGAMATA</dc:creator>
  <cp:lastModifiedBy>HISANAO SUGAMATA</cp:lastModifiedBy>
  <cp:revision>4</cp:revision>
  <dcterms:created xsi:type="dcterms:W3CDTF">2026-02-07T05:55:02Z</dcterms:created>
  <dcterms:modified xsi:type="dcterms:W3CDTF">2026-02-11T05:33:15Z</dcterms:modified>
</cp:coreProperties>
</file>